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8" r:id="rId2"/>
  </p:sldMasterIdLst>
  <p:notesMasterIdLst>
    <p:notesMasterId r:id="rId19"/>
  </p:notesMasterIdLst>
  <p:handoutMasterIdLst>
    <p:handoutMasterId r:id="rId20"/>
  </p:handoutMasterIdLst>
  <p:sldIdLst>
    <p:sldId id="281" r:id="rId3"/>
    <p:sldId id="403" r:id="rId4"/>
    <p:sldId id="408" r:id="rId5"/>
    <p:sldId id="409" r:id="rId6"/>
    <p:sldId id="410" r:id="rId7"/>
    <p:sldId id="411" r:id="rId8"/>
    <p:sldId id="412" r:id="rId9"/>
    <p:sldId id="413" r:id="rId10"/>
    <p:sldId id="414" r:id="rId11"/>
    <p:sldId id="415" r:id="rId12"/>
    <p:sldId id="416" r:id="rId13"/>
    <p:sldId id="417" r:id="rId14"/>
    <p:sldId id="418" r:id="rId15"/>
    <p:sldId id="419" r:id="rId16"/>
    <p:sldId id="420" r:id="rId17"/>
    <p:sldId id="421" r:id="rId18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A81B"/>
    <a:srgbClr val="7DDDFF"/>
    <a:srgbClr val="105F94"/>
    <a:srgbClr val="05609E"/>
    <a:srgbClr val="D91B5C"/>
    <a:srgbClr val="43CEFF"/>
    <a:srgbClr val="872175"/>
    <a:srgbClr val="01B4E7"/>
    <a:srgbClr val="548235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42" autoAdjust="0"/>
    <p:restoredTop sz="83721" autoAdjust="0"/>
  </p:normalViewPr>
  <p:slideViewPr>
    <p:cSldViewPr snapToGrid="0">
      <p:cViewPr varScale="1">
        <p:scale>
          <a:sx n="58" d="100"/>
          <a:sy n="58" d="100"/>
        </p:scale>
        <p:origin x="90" y="19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A82A5-EBAD-4C33-A5DB-2AF2111700CD}" type="datetimeFigureOut">
              <a:rPr lang="en-AU" smtClean="0"/>
              <a:t>24/05/2020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76D64A-7542-4B8F-80D6-7537BEEBBF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3481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562B1-2155-4A7A-94B4-16803C8F5744}" type="datetimeFigureOut">
              <a:rPr lang="en-AU" smtClean="0"/>
              <a:t>24/05/2020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E5052-DA99-422B-9710-308E23D3BB9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5957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process of applying for  Global Grant has been significantly simplified.</a:t>
            </a:r>
          </a:p>
          <a:p>
            <a:endParaRPr lang="en-US" dirty="0"/>
          </a:p>
          <a:p>
            <a:r>
              <a:rPr lang="en-US" dirty="0"/>
              <a:t>Let’s do a quick run-through of how it works.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E5052-DA99-422B-9710-308E23D3BB92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780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E5052-DA99-422B-9710-308E23D3BB92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55071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E5052-DA99-422B-9710-308E23D3BB92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37607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E5052-DA99-422B-9710-308E23D3BB92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55296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E5052-DA99-422B-9710-308E23D3BB92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20725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E5052-DA99-422B-9710-308E23D3BB92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431646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process of applying for  Global Grant has been significantly simplified.</a:t>
            </a:r>
          </a:p>
          <a:p>
            <a:endParaRPr lang="en-US" dirty="0"/>
          </a:p>
          <a:p>
            <a:r>
              <a:rPr lang="en-US" dirty="0"/>
              <a:t>Let’s do a quick run-through of how it works.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E5052-DA99-422B-9710-308E23D3BB92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64460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process of applying for  Global Grant has been significantly simplified.</a:t>
            </a:r>
          </a:p>
          <a:p>
            <a:endParaRPr lang="en-US" dirty="0"/>
          </a:p>
          <a:p>
            <a:r>
              <a:rPr lang="en-US" dirty="0"/>
              <a:t>Let’s do a quick run-through of how it works.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E5052-DA99-422B-9710-308E23D3BB92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0081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E5052-DA99-422B-9710-308E23D3BB92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8764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E5052-DA99-422B-9710-308E23D3BB92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3855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E5052-DA99-422B-9710-308E23D3BB92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0082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E5052-DA99-422B-9710-308E23D3BB92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9722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E5052-DA99-422B-9710-308E23D3BB92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8936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E5052-DA99-422B-9710-308E23D3BB92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82181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E5052-DA99-422B-9710-308E23D3BB92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1338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E5052-DA99-422B-9710-308E23D3BB92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8567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4721" y="2019719"/>
            <a:ext cx="10922559" cy="1490244"/>
          </a:xfrm>
        </p:spPr>
        <p:txBody>
          <a:bodyPr anchor="b">
            <a:normAutofit/>
          </a:bodyPr>
          <a:lstStyle>
            <a:lvl1pPr algn="ctr">
              <a:defRPr sz="66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81081"/>
            <a:ext cx="12192000" cy="695886"/>
          </a:xfrm>
          <a:solidFill>
            <a:srgbClr val="F7A81B"/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593" y="475488"/>
            <a:ext cx="3906196" cy="147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760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7066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>
              <a:defRPr lang="en-AU" sz="4000" b="1" kern="1200" dirty="0">
                <a:solidFill>
                  <a:srgbClr val="F7A81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2406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n-AU" sz="4000" b="1" kern="1200" dirty="0">
                <a:solidFill>
                  <a:srgbClr val="F7A81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45386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en-AU" sz="5400" b="1" kern="1200" dirty="0">
                <a:solidFill>
                  <a:srgbClr val="F7A81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012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>
            <a:normAutofit/>
          </a:bodyPr>
          <a:lstStyle>
            <a:lvl1pPr>
              <a:defRPr lang="en-AU" sz="5400" b="1" kern="1200" dirty="0">
                <a:solidFill>
                  <a:srgbClr val="F7A81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7432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896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endParaRPr lang="en-US" sz="1800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101600" y="457200"/>
            <a:ext cx="123952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endParaRPr lang="en-US" sz="18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7200"/>
            <a:ext cx="11684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1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3882293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endParaRPr lang="en-US" sz="1800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101600" y="457200"/>
            <a:ext cx="12395200" cy="5334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endParaRPr lang="en-US" sz="18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7200"/>
            <a:ext cx="11684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1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7808420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endParaRPr lang="en-US" sz="1800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101600" y="457200"/>
            <a:ext cx="12395200" cy="5334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endParaRPr lang="en-US" sz="18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7200"/>
            <a:ext cx="11684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1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0953228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endParaRPr lang="en-US" sz="1800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101600" y="457200"/>
            <a:ext cx="12395200" cy="533400"/>
          </a:xfrm>
          <a:prstGeom prst="rect">
            <a:avLst/>
          </a:prstGeom>
          <a:solidFill>
            <a:srgbClr val="009999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endParaRPr lang="en-US" sz="18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7200"/>
            <a:ext cx="11684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1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286214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4721" y="2019719"/>
            <a:ext cx="10922559" cy="1490244"/>
          </a:xfrm>
        </p:spPr>
        <p:txBody>
          <a:bodyPr anchor="b">
            <a:normAutofit/>
          </a:bodyPr>
          <a:lstStyle>
            <a:lvl1pPr algn="ctr">
              <a:defRPr sz="66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81081"/>
            <a:ext cx="12192000" cy="695886"/>
          </a:xfrm>
          <a:solidFill>
            <a:srgbClr val="01B4E7"/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593" y="475488"/>
            <a:ext cx="3906196" cy="147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6908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endParaRPr lang="en-US" sz="1800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101600" y="457200"/>
            <a:ext cx="12395200" cy="533400"/>
          </a:xfrm>
          <a:prstGeom prst="rect">
            <a:avLst/>
          </a:prstGeom>
          <a:solidFill>
            <a:srgbClr val="FF7600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endParaRPr lang="en-US" sz="18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7200"/>
            <a:ext cx="11684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1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023920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8000" y="228600"/>
            <a:ext cx="11684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>
                    <a:lumMod val="85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326594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4464345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6676462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7409335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51168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8853502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eorgia"/>
                <a:cs typeface="Georgia"/>
              </a:defRPr>
            </a:lvl1pPr>
            <a:lvl2pPr>
              <a:defRPr sz="2800">
                <a:latin typeface="Georgia"/>
                <a:cs typeface="Georgia"/>
              </a:defRPr>
            </a:lvl2pPr>
            <a:lvl3pPr>
              <a:defRPr sz="2400">
                <a:latin typeface="Georgia"/>
                <a:cs typeface="Georgia"/>
              </a:defRPr>
            </a:lvl3pPr>
            <a:lvl4pPr>
              <a:defRPr sz="2000">
                <a:latin typeface="Georgia"/>
                <a:cs typeface="Georgia"/>
              </a:defRPr>
            </a:lvl4pPr>
            <a:lvl5pPr>
              <a:defRPr sz="2000">
                <a:latin typeface="Georgia"/>
                <a:cs typeface="Georgi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827367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204056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25139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4721" y="2019719"/>
            <a:ext cx="10922559" cy="1490244"/>
          </a:xfrm>
        </p:spPr>
        <p:txBody>
          <a:bodyPr anchor="b">
            <a:normAutofit/>
          </a:bodyPr>
          <a:lstStyle>
            <a:lvl1pPr algn="ctr">
              <a:defRPr sz="66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81081"/>
            <a:ext cx="12192000" cy="695886"/>
          </a:xfrm>
          <a:solidFill>
            <a:srgbClr val="D91B5C"/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593" y="475488"/>
            <a:ext cx="3906196" cy="147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733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4721" y="2019719"/>
            <a:ext cx="10922559" cy="1490244"/>
          </a:xfrm>
        </p:spPr>
        <p:txBody>
          <a:bodyPr anchor="b">
            <a:normAutofit/>
          </a:bodyPr>
          <a:lstStyle>
            <a:lvl1pPr algn="ctr">
              <a:defRPr sz="66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81081"/>
            <a:ext cx="12192000" cy="695886"/>
          </a:xfrm>
          <a:solidFill>
            <a:srgbClr val="872175"/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593" y="475488"/>
            <a:ext cx="3906196" cy="147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567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49000" cy="1325563"/>
          </a:xfrm>
        </p:spPr>
        <p:txBody>
          <a:bodyPr>
            <a:normAutofit/>
          </a:bodyPr>
          <a:lstStyle>
            <a:lvl1pPr>
              <a:defRPr lang="en-AU" sz="5400" b="1" kern="1200" dirty="0">
                <a:solidFill>
                  <a:srgbClr val="F7A81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49000" cy="4756045"/>
          </a:xfrm>
        </p:spPr>
        <p:txBody>
          <a:bodyPr/>
          <a:lstStyle>
            <a:lvl1pPr marL="361950" indent="-361950">
              <a:defRPr/>
            </a:lvl1pPr>
            <a:lvl2pPr marL="712788" indent="-350838">
              <a:defRPr sz="3800"/>
            </a:lvl2pPr>
            <a:lvl3pPr marL="1074738" indent="-361950">
              <a:defRPr sz="3300"/>
            </a:lvl3pPr>
            <a:lvl4pPr marL="1436688" indent="-361950">
              <a:defRPr sz="2800"/>
            </a:lvl4pPr>
            <a:lvl5pPr marL="1798638" indent="-361950"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69791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lang="en-AU" sz="6000" b="1" kern="1200" dirty="0">
                <a:solidFill>
                  <a:srgbClr val="F7A81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B0F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910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5602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lang="en-AU" sz="5400" b="1" kern="1200" dirty="0">
                <a:solidFill>
                  <a:srgbClr val="F7A81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4"/>
            <a:ext cx="5157787" cy="405649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183188" cy="40564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272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en-AU" sz="5400" b="1" kern="1200" dirty="0">
                <a:solidFill>
                  <a:srgbClr val="F7A81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01068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45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675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45581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7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rgbClr val="F7A81B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4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3013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</p:sldLayoutIdLst>
  <p:transition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61609" y="436418"/>
            <a:ext cx="7630391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500"/>
              </a:lnSpc>
            </a:pPr>
            <a:r>
              <a:rPr lang="en-US" sz="7200" b="1" spc="120" dirty="0">
                <a:solidFill>
                  <a:schemeClr val="bg1"/>
                </a:solidFill>
              </a:rPr>
              <a:t>The Rotary Foundatio</a:t>
            </a:r>
            <a:r>
              <a:rPr lang="en-US" sz="7200" b="1" dirty="0">
                <a:solidFill>
                  <a:schemeClr val="bg1"/>
                </a:solidFill>
              </a:rPr>
              <a:t>n </a:t>
            </a:r>
          </a:p>
          <a:p>
            <a:pPr algn="ctr">
              <a:spcBef>
                <a:spcPts val="1200"/>
              </a:spcBef>
            </a:pPr>
            <a:r>
              <a:rPr lang="en-US" sz="5400" b="1" spc="350" dirty="0">
                <a:solidFill>
                  <a:srgbClr val="F7A81B"/>
                </a:solidFill>
              </a:rPr>
              <a:t>District Grants 2019/20</a:t>
            </a:r>
          </a:p>
          <a:p>
            <a:pPr algn="ctr">
              <a:spcBef>
                <a:spcPts val="1200"/>
              </a:spcBef>
            </a:pPr>
            <a:r>
              <a:rPr lang="en-US" sz="5400" b="1" spc="350" dirty="0">
                <a:solidFill>
                  <a:srgbClr val="F7A81B"/>
                </a:solidFill>
              </a:rPr>
              <a:t>Elizabeth Tollis</a:t>
            </a:r>
            <a:endParaRPr lang="en-US" sz="6300" b="1" dirty="0">
              <a:solidFill>
                <a:srgbClr val="F7A81B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199" y="5135186"/>
            <a:ext cx="3168089" cy="119400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7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92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41AA6A-242F-40AF-8998-A3FBE8E32199}"/>
              </a:ext>
            </a:extLst>
          </p:cNvPr>
          <p:cNvSpPr txBox="1"/>
          <p:nvPr/>
        </p:nvSpPr>
        <p:spPr>
          <a:xfrm>
            <a:off x="0" y="104931"/>
            <a:ext cx="12192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accent2"/>
                </a:solidFill>
              </a:rPr>
              <a:t>Port West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9DC5B5-8F70-4650-AAD7-88CC37609C10}"/>
              </a:ext>
            </a:extLst>
          </p:cNvPr>
          <p:cNvSpPr txBox="1"/>
          <p:nvPr/>
        </p:nvSpPr>
        <p:spPr>
          <a:xfrm>
            <a:off x="0" y="861774"/>
            <a:ext cx="12192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Help for East </a:t>
            </a:r>
            <a:r>
              <a:rPr lang="en-AU" sz="3200" b="1" dirty="0" err="1">
                <a:solidFill>
                  <a:srgbClr val="0070C0"/>
                </a:solidFill>
              </a:rPr>
              <a:t>Assembo</a:t>
            </a:r>
            <a:r>
              <a:rPr lang="en-AU" sz="3200" b="1" dirty="0">
                <a:solidFill>
                  <a:srgbClr val="0070C0"/>
                </a:solidFill>
              </a:rPr>
              <a:t> Kenya</a:t>
            </a:r>
            <a:endParaRPr lang="en-US" sz="3200" b="1" dirty="0">
              <a:solidFill>
                <a:srgbClr val="0070C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AU" sz="3200" b="1" dirty="0">
                <a:solidFill>
                  <a:srgbClr val="0070C0"/>
                </a:solidFill>
              </a:rPr>
              <a:t> </a:t>
            </a:r>
            <a:endParaRPr lang="en-US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Providing WASH project (Water Sanitation and </a:t>
            </a:r>
            <a:r>
              <a:rPr lang="en-AU" sz="3200" b="1" dirty="0" err="1">
                <a:solidFill>
                  <a:srgbClr val="0070C0"/>
                </a:solidFill>
              </a:rPr>
              <a:t>Hygene</a:t>
            </a:r>
            <a:r>
              <a:rPr lang="en-AU" sz="3200" b="1" dirty="0">
                <a:solidFill>
                  <a:srgbClr val="0070C0"/>
                </a:solidFill>
              </a:rPr>
              <a:t> in schools)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Also providing clean drinking water</a:t>
            </a:r>
          </a:p>
          <a:p>
            <a:endParaRPr lang="en-AU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Requested $3000 and received $3000 of total $3000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027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41AA6A-242F-40AF-8998-A3FBE8E32199}"/>
              </a:ext>
            </a:extLst>
          </p:cNvPr>
          <p:cNvSpPr txBox="1"/>
          <p:nvPr/>
        </p:nvSpPr>
        <p:spPr>
          <a:xfrm>
            <a:off x="0" y="104931"/>
            <a:ext cx="12192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accent2"/>
                </a:solidFill>
              </a:rPr>
              <a:t>Port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9DC5B5-8F70-4650-AAD7-88CC37609C10}"/>
              </a:ext>
            </a:extLst>
          </p:cNvPr>
          <p:cNvSpPr txBox="1"/>
          <p:nvPr/>
        </p:nvSpPr>
        <p:spPr>
          <a:xfrm>
            <a:off x="0" y="861774"/>
            <a:ext cx="12192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Help for Port Base Hospital – Mental Health Unit</a:t>
            </a:r>
            <a:endParaRPr lang="en-US" sz="3200" b="1" dirty="0">
              <a:solidFill>
                <a:srgbClr val="0070C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AU" sz="3200" b="1" dirty="0">
                <a:solidFill>
                  <a:srgbClr val="0070C0"/>
                </a:solidFill>
              </a:rPr>
              <a:t> </a:t>
            </a:r>
            <a:endParaRPr lang="en-US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Providing outdoor sensory garden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Aid patient recovery and &amp; rehabilitation</a:t>
            </a:r>
          </a:p>
          <a:p>
            <a:endParaRPr lang="en-AU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Requested $3000 and received $3450 of total $3500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16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41AA6A-242F-40AF-8998-A3FBE8E32199}"/>
              </a:ext>
            </a:extLst>
          </p:cNvPr>
          <p:cNvSpPr txBox="1"/>
          <p:nvPr/>
        </p:nvSpPr>
        <p:spPr>
          <a:xfrm>
            <a:off x="0" y="104931"/>
            <a:ext cx="12192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accent2"/>
                </a:solidFill>
              </a:rPr>
              <a:t>Port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9DC5B5-8F70-4650-AAD7-88CC37609C10}"/>
              </a:ext>
            </a:extLst>
          </p:cNvPr>
          <p:cNvSpPr txBox="1"/>
          <p:nvPr/>
        </p:nvSpPr>
        <p:spPr>
          <a:xfrm>
            <a:off x="0" y="861774"/>
            <a:ext cx="12192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Help for Hastings Secondary College</a:t>
            </a:r>
            <a:endParaRPr lang="en-US" sz="3200" b="1" dirty="0">
              <a:solidFill>
                <a:srgbClr val="0070C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AU" sz="3200" b="1" dirty="0">
                <a:solidFill>
                  <a:srgbClr val="0070C0"/>
                </a:solidFill>
              </a:rPr>
              <a:t> </a:t>
            </a:r>
            <a:endParaRPr lang="en-US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Providing STEM/Robotics equipment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Help students develop skills for jobs which don’t now exist</a:t>
            </a:r>
          </a:p>
          <a:p>
            <a:endParaRPr lang="en-AU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Requested $5000 and received $5750 of total $20,000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972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41AA6A-242F-40AF-8998-A3FBE8E32199}"/>
              </a:ext>
            </a:extLst>
          </p:cNvPr>
          <p:cNvSpPr txBox="1"/>
          <p:nvPr/>
        </p:nvSpPr>
        <p:spPr>
          <a:xfrm>
            <a:off x="0" y="104931"/>
            <a:ext cx="12192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accent2"/>
                </a:solidFill>
              </a:rPr>
              <a:t>Laurieton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9DC5B5-8F70-4650-AAD7-88CC37609C10}"/>
              </a:ext>
            </a:extLst>
          </p:cNvPr>
          <p:cNvSpPr txBox="1"/>
          <p:nvPr/>
        </p:nvSpPr>
        <p:spPr>
          <a:xfrm>
            <a:off x="0" y="861774"/>
            <a:ext cx="12192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Help for local Social Senior Citizens group</a:t>
            </a:r>
            <a:endParaRPr lang="en-US" sz="3200" b="1" dirty="0">
              <a:solidFill>
                <a:srgbClr val="0070C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AU" sz="3200" b="1" dirty="0">
                <a:solidFill>
                  <a:srgbClr val="0070C0"/>
                </a:solidFill>
              </a:rPr>
              <a:t> </a:t>
            </a:r>
            <a:endParaRPr lang="en-US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Providing 8 folding wheeled tables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Enabling easy storage &amp; movement</a:t>
            </a:r>
          </a:p>
          <a:p>
            <a:endParaRPr lang="en-AU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Requested $3000 and received $3450 of total $4500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104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41AA6A-242F-40AF-8998-A3FBE8E32199}"/>
              </a:ext>
            </a:extLst>
          </p:cNvPr>
          <p:cNvSpPr txBox="1"/>
          <p:nvPr/>
        </p:nvSpPr>
        <p:spPr>
          <a:xfrm>
            <a:off x="0" y="104931"/>
            <a:ext cx="12192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accent2"/>
                </a:solidFill>
              </a:rPr>
              <a:t>Bellingen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9DC5B5-8F70-4650-AAD7-88CC37609C10}"/>
              </a:ext>
            </a:extLst>
          </p:cNvPr>
          <p:cNvSpPr txBox="1"/>
          <p:nvPr/>
        </p:nvSpPr>
        <p:spPr>
          <a:xfrm>
            <a:off x="0" y="861774"/>
            <a:ext cx="12192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Help for local community</a:t>
            </a:r>
            <a:endParaRPr lang="en-US" sz="3200" b="1" dirty="0">
              <a:solidFill>
                <a:srgbClr val="0070C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AU" sz="3200" b="1" dirty="0">
                <a:solidFill>
                  <a:srgbClr val="0070C0"/>
                </a:solidFill>
              </a:rPr>
              <a:t> </a:t>
            </a:r>
            <a:endParaRPr lang="en-US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Providing defibrillators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Assist those suffering cardiac arrest</a:t>
            </a:r>
          </a:p>
          <a:p>
            <a:endParaRPr lang="en-AU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Requested $6000 and received $6900 of total $8042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861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3201" y="203201"/>
            <a:ext cx="11785600" cy="5825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500"/>
              </a:lnSpc>
            </a:pPr>
            <a:r>
              <a:rPr lang="en-US" sz="7200" b="1" spc="120" dirty="0">
                <a:solidFill>
                  <a:schemeClr val="bg1"/>
                </a:solidFill>
              </a:rPr>
              <a:t>Applications 2020/21</a:t>
            </a:r>
            <a:endParaRPr lang="en-US" sz="7200" b="1" dirty="0">
              <a:solidFill>
                <a:schemeClr val="bg1"/>
              </a:solidFill>
            </a:endParaRPr>
          </a:p>
          <a:p>
            <a:pPr marL="685800" indent="-685800">
              <a:lnSpc>
                <a:spcPts val="7500"/>
              </a:lnSpc>
              <a:buFont typeface="Arial" panose="020B0604020202020204" pitchFamily="34" charset="0"/>
              <a:buChar char="•"/>
            </a:pPr>
            <a:r>
              <a:rPr lang="en-US" sz="6000" b="1" spc="350" dirty="0">
                <a:solidFill>
                  <a:schemeClr val="bg1"/>
                </a:solidFill>
              </a:rPr>
              <a:t>Open 1 July 2020</a:t>
            </a:r>
          </a:p>
          <a:p>
            <a:pPr marL="685800" indent="-685800">
              <a:lnSpc>
                <a:spcPts val="7500"/>
              </a:lnSpc>
              <a:buFont typeface="Arial" panose="020B0604020202020204" pitchFamily="34" charset="0"/>
              <a:buChar char="•"/>
            </a:pPr>
            <a:r>
              <a:rPr lang="en-US" sz="6000" b="1" spc="350" dirty="0">
                <a:solidFill>
                  <a:schemeClr val="bg1"/>
                </a:solidFill>
              </a:rPr>
              <a:t>Close 31 October 2020</a:t>
            </a:r>
          </a:p>
          <a:p>
            <a:pPr marL="685800" indent="-685800">
              <a:lnSpc>
                <a:spcPts val="7500"/>
              </a:lnSpc>
              <a:buFont typeface="Arial" panose="020B0604020202020204" pitchFamily="34" charset="0"/>
              <a:buChar char="•"/>
            </a:pPr>
            <a:r>
              <a:rPr lang="en-US" sz="6000" b="1" spc="350" dirty="0">
                <a:solidFill>
                  <a:schemeClr val="bg1"/>
                </a:solidFill>
              </a:rPr>
              <a:t>Download form D website</a:t>
            </a:r>
          </a:p>
          <a:p>
            <a:pPr marL="685800" indent="-685800">
              <a:lnSpc>
                <a:spcPts val="7500"/>
              </a:lnSpc>
              <a:buFont typeface="Arial" panose="020B0604020202020204" pitchFamily="34" charset="0"/>
              <a:buChar char="•"/>
            </a:pPr>
            <a:r>
              <a:rPr lang="en-US" sz="6000" b="1" spc="350" dirty="0">
                <a:solidFill>
                  <a:schemeClr val="bg1"/>
                </a:solidFill>
              </a:rPr>
              <a:t>Send Elizabeth Tollis</a:t>
            </a:r>
          </a:p>
          <a:p>
            <a:pPr marL="685800" indent="-685800">
              <a:lnSpc>
                <a:spcPts val="7500"/>
              </a:lnSpc>
              <a:buFont typeface="Arial" panose="020B0604020202020204" pitchFamily="34" charset="0"/>
              <a:buChar char="•"/>
            </a:pPr>
            <a:r>
              <a:rPr lang="en-US" sz="6000" b="1" spc="350" dirty="0">
                <a:solidFill>
                  <a:schemeClr val="bg1"/>
                </a:solidFill>
              </a:rPr>
              <a:t>1 </a:t>
            </a:r>
            <a:r>
              <a:rPr lang="en-US" sz="6000" b="1" spc="350" dirty="0" err="1">
                <a:solidFill>
                  <a:schemeClr val="bg1"/>
                </a:solidFill>
              </a:rPr>
              <a:t>applic</a:t>
            </a:r>
            <a:r>
              <a:rPr lang="en-US" sz="6000" b="1" spc="350" dirty="0">
                <a:solidFill>
                  <a:schemeClr val="bg1"/>
                </a:solidFill>
              </a:rPr>
              <a:t> per club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199" y="5135186"/>
            <a:ext cx="3168089" cy="119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7012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3201" y="203201"/>
            <a:ext cx="11785600" cy="5825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500"/>
              </a:lnSpc>
            </a:pPr>
            <a:r>
              <a:rPr lang="en-US" sz="7200" b="1" spc="120" dirty="0">
                <a:solidFill>
                  <a:schemeClr val="bg1"/>
                </a:solidFill>
              </a:rPr>
              <a:t>Applications 2020/21 (</a:t>
            </a:r>
            <a:r>
              <a:rPr lang="en-US" sz="7200" b="1" spc="120" dirty="0" err="1">
                <a:solidFill>
                  <a:schemeClr val="bg1"/>
                </a:solidFill>
              </a:rPr>
              <a:t>cont</a:t>
            </a:r>
            <a:r>
              <a:rPr lang="en-US" sz="7200" b="1" spc="120" dirty="0">
                <a:solidFill>
                  <a:schemeClr val="bg1"/>
                </a:solidFill>
              </a:rPr>
              <a:t>)</a:t>
            </a:r>
            <a:endParaRPr lang="en-US" sz="7200" b="1" dirty="0">
              <a:solidFill>
                <a:schemeClr val="bg1"/>
              </a:solidFill>
            </a:endParaRPr>
          </a:p>
          <a:p>
            <a:pPr marL="685800" indent="-685800">
              <a:lnSpc>
                <a:spcPts val="7500"/>
              </a:lnSpc>
              <a:buFont typeface="Arial" panose="020B0604020202020204" pitchFamily="34" charset="0"/>
              <a:buChar char="•"/>
            </a:pPr>
            <a:r>
              <a:rPr lang="en-US" sz="6000" b="1" spc="350" dirty="0">
                <a:solidFill>
                  <a:schemeClr val="bg1"/>
                </a:solidFill>
              </a:rPr>
              <a:t>Max $4,000</a:t>
            </a:r>
          </a:p>
          <a:p>
            <a:pPr marL="685800" indent="-685800">
              <a:lnSpc>
                <a:spcPts val="7500"/>
              </a:lnSpc>
              <a:buFont typeface="Arial" panose="020B0604020202020204" pitchFamily="34" charset="0"/>
              <a:buChar char="•"/>
            </a:pPr>
            <a:r>
              <a:rPr lang="en-US" sz="6000" b="1" spc="350" dirty="0">
                <a:solidFill>
                  <a:schemeClr val="bg1"/>
                </a:solidFill>
              </a:rPr>
              <a:t>Club must be qualified </a:t>
            </a:r>
          </a:p>
          <a:p>
            <a:pPr marL="685800" indent="-685800">
              <a:lnSpc>
                <a:spcPts val="7500"/>
              </a:lnSpc>
              <a:buFont typeface="Arial" panose="020B0604020202020204" pitchFamily="34" charset="0"/>
              <a:buChar char="•"/>
            </a:pPr>
            <a:r>
              <a:rPr lang="en-US" sz="6000" b="1" spc="350" dirty="0">
                <a:solidFill>
                  <a:schemeClr val="bg1"/>
                </a:solidFill>
              </a:rPr>
              <a:t>US </a:t>
            </a:r>
            <a:r>
              <a:rPr lang="en-AU" sz="6000" b="1" spc="350" dirty="0">
                <a:solidFill>
                  <a:schemeClr val="bg1"/>
                </a:solidFill>
              </a:rPr>
              <a:t>$30,552 available </a:t>
            </a:r>
          </a:p>
          <a:p>
            <a:pPr marL="685800" indent="-685800">
              <a:lnSpc>
                <a:spcPts val="7500"/>
              </a:lnSpc>
              <a:buFont typeface="Arial" panose="020B0604020202020204" pitchFamily="34" charset="0"/>
              <a:buChar char="•"/>
            </a:pPr>
            <a:r>
              <a:rPr lang="en-AU" sz="6000" b="1" spc="350" dirty="0">
                <a:solidFill>
                  <a:schemeClr val="bg1"/>
                </a:solidFill>
              </a:rPr>
              <a:t>About AUD $47,000 as at now</a:t>
            </a:r>
          </a:p>
          <a:p>
            <a:pPr marL="685800" indent="-685800">
              <a:lnSpc>
                <a:spcPts val="7500"/>
              </a:lnSpc>
              <a:buFont typeface="Arial" panose="020B0604020202020204" pitchFamily="34" charset="0"/>
              <a:buChar char="•"/>
            </a:pPr>
            <a:r>
              <a:rPr lang="en-AU" sz="6000" b="1" spc="350" dirty="0">
                <a:solidFill>
                  <a:schemeClr val="bg1"/>
                </a:solidFill>
              </a:rPr>
              <a:t>Must report at end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199" y="5135186"/>
            <a:ext cx="3168089" cy="119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462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41AA6A-242F-40AF-8998-A3FBE8E32199}"/>
              </a:ext>
            </a:extLst>
          </p:cNvPr>
          <p:cNvSpPr txBox="1"/>
          <p:nvPr/>
        </p:nvSpPr>
        <p:spPr>
          <a:xfrm>
            <a:off x="0" y="0"/>
            <a:ext cx="12192000" cy="86177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accent2"/>
                </a:solidFill>
              </a:rPr>
              <a:t>Summary of District Grant Applications:</a:t>
            </a:r>
          </a:p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9DC5B5-8F70-4650-AAD7-88CC37609C10}"/>
              </a:ext>
            </a:extLst>
          </p:cNvPr>
          <p:cNvSpPr txBox="1"/>
          <p:nvPr/>
        </p:nvSpPr>
        <p:spPr>
          <a:xfrm>
            <a:off x="0" y="861774"/>
            <a:ext cx="121920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11 clubs in our district are receiving 12 grants in current year.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9 were for local community projects.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3 were for projects in Bali, Kenya &amp; Uganda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New applications will close on 31 October 2020. DGE Debbie is keen to promote international projects but it is up to each club.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Have US $30,500 or about AUD$45,000 available - grants of up to $4,000.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066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41AA6A-242F-40AF-8998-A3FBE8E32199}"/>
              </a:ext>
            </a:extLst>
          </p:cNvPr>
          <p:cNvSpPr txBox="1"/>
          <p:nvPr/>
        </p:nvSpPr>
        <p:spPr>
          <a:xfrm>
            <a:off x="0" y="0"/>
            <a:ext cx="12192000" cy="86177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accent2"/>
                </a:solidFill>
              </a:rPr>
              <a:t>Tamworth</a:t>
            </a:r>
          </a:p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9DC5B5-8F70-4650-AAD7-88CC37609C10}"/>
              </a:ext>
            </a:extLst>
          </p:cNvPr>
          <p:cNvSpPr txBox="1"/>
          <p:nvPr/>
        </p:nvSpPr>
        <p:spPr>
          <a:xfrm>
            <a:off x="0" y="861774"/>
            <a:ext cx="12192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Help 10 young adult migrants in local area</a:t>
            </a:r>
            <a:endParaRPr lang="en-US" dirty="0"/>
          </a:p>
          <a:p>
            <a:r>
              <a:rPr lang="en-US" dirty="0"/>
              <a:t> </a:t>
            </a: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Providing bicycles, helmets and bike locks.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Transport for employment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Help with socialisation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Requested and received $2000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397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41AA6A-242F-40AF-8998-A3FBE8E32199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accent2"/>
                </a:solidFill>
              </a:rPr>
              <a:t>Narrabri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9DC5B5-8F70-4650-AAD7-88CC37609C10}"/>
              </a:ext>
            </a:extLst>
          </p:cNvPr>
          <p:cNvSpPr txBox="1"/>
          <p:nvPr/>
        </p:nvSpPr>
        <p:spPr>
          <a:xfrm>
            <a:off x="0" y="861774"/>
            <a:ext cx="12192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Help for </a:t>
            </a:r>
            <a:r>
              <a:rPr lang="en-AU" sz="3200" b="1" dirty="0" err="1">
                <a:solidFill>
                  <a:schemeClr val="accent1">
                    <a:lumMod val="75000"/>
                  </a:schemeClr>
                </a:solidFill>
              </a:rPr>
              <a:t>Katooga</a:t>
            </a: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 village Uganda</a:t>
            </a:r>
            <a:endParaRPr lang="en-US" dirty="0"/>
          </a:p>
          <a:p>
            <a:r>
              <a:rPr lang="en-US" dirty="0"/>
              <a:t> </a:t>
            </a: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Providing stormwater drainage and sanitation</a:t>
            </a:r>
          </a:p>
          <a:p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Preventing diseases such as cholera typhoid and malaria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Requested $6000 and received $6900 for project of $16,884</a:t>
            </a:r>
          </a:p>
          <a:p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700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41AA6A-242F-40AF-8998-A3FBE8E32199}"/>
              </a:ext>
            </a:extLst>
          </p:cNvPr>
          <p:cNvSpPr txBox="1"/>
          <p:nvPr/>
        </p:nvSpPr>
        <p:spPr>
          <a:xfrm>
            <a:off x="0" y="104931"/>
            <a:ext cx="12192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accent2"/>
                </a:solidFill>
              </a:rPr>
              <a:t>Armidale AM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9DC5B5-8F70-4650-AAD7-88CC37609C10}"/>
              </a:ext>
            </a:extLst>
          </p:cNvPr>
          <p:cNvSpPr txBox="1"/>
          <p:nvPr/>
        </p:nvSpPr>
        <p:spPr>
          <a:xfrm>
            <a:off x="0" y="861774"/>
            <a:ext cx="12192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Help for palliative care ward of Armidale Referral Hospital</a:t>
            </a:r>
            <a:endParaRPr lang="en-US" dirty="0"/>
          </a:p>
          <a:p>
            <a:r>
              <a:rPr lang="en-US" dirty="0"/>
              <a:t> </a:t>
            </a: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Providing chairs and tables for balconies</a:t>
            </a:r>
          </a:p>
          <a:p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Requested $4000 and received $4600 for project of $6000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659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41AA6A-242F-40AF-8998-A3FBE8E32199}"/>
              </a:ext>
            </a:extLst>
          </p:cNvPr>
          <p:cNvSpPr txBox="1"/>
          <p:nvPr/>
        </p:nvSpPr>
        <p:spPr>
          <a:xfrm>
            <a:off x="0" y="104931"/>
            <a:ext cx="12192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accent2"/>
                </a:solidFill>
              </a:rPr>
              <a:t>E club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9DC5B5-8F70-4650-AAD7-88CC37609C10}"/>
              </a:ext>
            </a:extLst>
          </p:cNvPr>
          <p:cNvSpPr txBox="1"/>
          <p:nvPr/>
        </p:nvSpPr>
        <p:spPr>
          <a:xfrm>
            <a:off x="0" y="861774"/>
            <a:ext cx="12192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Help for Ebor public school</a:t>
            </a:r>
            <a:endParaRPr lang="en-US" dirty="0"/>
          </a:p>
          <a:p>
            <a:r>
              <a:rPr lang="en-US" dirty="0"/>
              <a:t> </a:t>
            </a: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Providing obstacle style course in school grounds</a:t>
            </a:r>
          </a:p>
          <a:p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Requested $1000 and received $1150 for project of $1250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09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41AA6A-242F-40AF-8998-A3FBE8E32199}"/>
              </a:ext>
            </a:extLst>
          </p:cNvPr>
          <p:cNvSpPr txBox="1"/>
          <p:nvPr/>
        </p:nvSpPr>
        <p:spPr>
          <a:xfrm>
            <a:off x="0" y="104931"/>
            <a:ext cx="12192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accent2"/>
                </a:solidFill>
              </a:rPr>
              <a:t>Woolgoolga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9DC5B5-8F70-4650-AAD7-88CC37609C10}"/>
              </a:ext>
            </a:extLst>
          </p:cNvPr>
          <p:cNvSpPr txBox="1"/>
          <p:nvPr/>
        </p:nvSpPr>
        <p:spPr>
          <a:xfrm>
            <a:off x="0" y="861774"/>
            <a:ext cx="12192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Help for </a:t>
            </a:r>
            <a:r>
              <a:rPr lang="en-AU" sz="3200" b="1" dirty="0" err="1">
                <a:solidFill>
                  <a:schemeClr val="accent1">
                    <a:lumMod val="75000"/>
                  </a:schemeClr>
                </a:solidFill>
              </a:rPr>
              <a:t>Mullaway</a:t>
            </a: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 primary school</a:t>
            </a:r>
            <a:endParaRPr lang="en-US" dirty="0"/>
          </a:p>
          <a:p>
            <a:r>
              <a:rPr lang="en-US" dirty="0"/>
              <a:t> </a:t>
            </a: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Providing Stage 1 of a sensory playground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Aim to stimulate outdoor imaginative play using appropriate surfaces objects and plants</a:t>
            </a:r>
          </a:p>
          <a:p>
            <a:endParaRPr lang="en-AU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</a:rPr>
              <a:t>Requested $4000 and received $4600 of project $5500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149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41AA6A-242F-40AF-8998-A3FBE8E32199}"/>
              </a:ext>
            </a:extLst>
          </p:cNvPr>
          <p:cNvSpPr txBox="1"/>
          <p:nvPr/>
        </p:nvSpPr>
        <p:spPr>
          <a:xfrm>
            <a:off x="0" y="104931"/>
            <a:ext cx="12192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accent2"/>
                </a:solidFill>
              </a:rPr>
              <a:t>Wauchope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9DC5B5-8F70-4650-AAD7-88CC37609C10}"/>
              </a:ext>
            </a:extLst>
          </p:cNvPr>
          <p:cNvSpPr txBox="1"/>
          <p:nvPr/>
        </p:nvSpPr>
        <p:spPr>
          <a:xfrm>
            <a:off x="0" y="861774"/>
            <a:ext cx="12192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Help for Salam Children’s Home at </a:t>
            </a:r>
            <a:r>
              <a:rPr lang="en-AU" sz="3200" b="1" dirty="0" err="1">
                <a:solidFill>
                  <a:srgbClr val="0070C0"/>
                </a:solidFill>
              </a:rPr>
              <a:t>Tabannan</a:t>
            </a:r>
            <a:r>
              <a:rPr lang="en-AU" sz="3200" b="1" dirty="0">
                <a:solidFill>
                  <a:srgbClr val="0070C0"/>
                </a:solidFill>
              </a:rPr>
              <a:t>, Bali </a:t>
            </a:r>
            <a:endParaRPr lang="en-US" sz="3200" b="1" dirty="0">
              <a:solidFill>
                <a:srgbClr val="0070C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AU" sz="3200" b="1" dirty="0">
                <a:solidFill>
                  <a:srgbClr val="0070C0"/>
                </a:solidFill>
              </a:rPr>
              <a:t> </a:t>
            </a:r>
            <a:endParaRPr lang="en-US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Providing cost effective and sustainable food production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0070C0"/>
                </a:solidFill>
              </a:rPr>
              <a:t>Home</a:t>
            </a:r>
            <a:r>
              <a:rPr lang="en-AU" sz="3200" b="1" dirty="0">
                <a:solidFill>
                  <a:srgbClr val="0070C0"/>
                </a:solidFill>
              </a:rPr>
              <a:t> provides these children with shelter, clothing, food and assists with education costs. </a:t>
            </a:r>
          </a:p>
          <a:p>
            <a:endParaRPr lang="en-AU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Requested $3794 and received $2417 of total $3994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897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41AA6A-242F-40AF-8998-A3FBE8E32199}"/>
              </a:ext>
            </a:extLst>
          </p:cNvPr>
          <p:cNvSpPr txBox="1"/>
          <p:nvPr/>
        </p:nvSpPr>
        <p:spPr>
          <a:xfrm>
            <a:off x="0" y="104931"/>
            <a:ext cx="12192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accent2"/>
                </a:solidFill>
              </a:rPr>
              <a:t>Sawtell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9DC5B5-8F70-4650-AAD7-88CC37609C10}"/>
              </a:ext>
            </a:extLst>
          </p:cNvPr>
          <p:cNvSpPr txBox="1"/>
          <p:nvPr/>
        </p:nvSpPr>
        <p:spPr>
          <a:xfrm>
            <a:off x="0" y="861774"/>
            <a:ext cx="12192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Help for 7 local primary schools</a:t>
            </a:r>
            <a:endParaRPr lang="en-US" sz="3200" b="1" dirty="0">
              <a:solidFill>
                <a:srgbClr val="0070C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AU" sz="3200" b="1" dirty="0">
                <a:solidFill>
                  <a:srgbClr val="0070C0"/>
                </a:solidFill>
              </a:rPr>
              <a:t> </a:t>
            </a:r>
            <a:endParaRPr lang="en-US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Providing quality Australian readers for Early Readers Literacy Project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Support literacy in young people</a:t>
            </a:r>
          </a:p>
          <a:p>
            <a:endParaRPr lang="en-AU" sz="3200" b="1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70C0"/>
                </a:solidFill>
              </a:rPr>
              <a:t>Requested $1525 and received $1725 of total $3050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048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EFF6FB"/>
      </a:hlink>
      <a:folHlink>
        <a:srgbClr val="EFF6F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40406</TotalTime>
  <Words>610</Words>
  <Application>Microsoft Office PowerPoint</Application>
  <PresentationFormat>Widescreen</PresentationFormat>
  <Paragraphs>144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Narrow</vt:lpstr>
      <vt:lpstr>Calibri</vt:lpstr>
      <vt:lpstr>Georgia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Applying for Global Grants</dc:title>
  <dc:creator>Robert Byrne</dc:creator>
  <cp:lastModifiedBy>Maurie Stack</cp:lastModifiedBy>
  <cp:revision>562</cp:revision>
  <cp:lastPrinted>2018-11-11T16:38:45Z</cp:lastPrinted>
  <dcterms:created xsi:type="dcterms:W3CDTF">2018-10-22T01:27:55Z</dcterms:created>
  <dcterms:modified xsi:type="dcterms:W3CDTF">2020-05-24T08:11:13Z</dcterms:modified>
</cp:coreProperties>
</file>