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85" r:id="rId2"/>
    <p:sldId id="287" r:id="rId3"/>
    <p:sldId id="302" r:id="rId4"/>
    <p:sldId id="303" r:id="rId5"/>
    <p:sldId id="305" r:id="rId6"/>
    <p:sldId id="304" r:id="rId7"/>
    <p:sldId id="306" r:id="rId8"/>
    <p:sldId id="307" r:id="rId9"/>
    <p:sldId id="314" r:id="rId10"/>
    <p:sldId id="308" r:id="rId11"/>
    <p:sldId id="309" r:id="rId12"/>
    <p:sldId id="310" r:id="rId13"/>
    <p:sldId id="311" r:id="rId14"/>
    <p:sldId id="312" r:id="rId15"/>
    <p:sldId id="313" r:id="rId16"/>
    <p:sldId id="294" r:id="rId17"/>
    <p:sldId id="280" r:id="rId18"/>
  </p:sldIdLst>
  <p:sldSz cx="12192000" cy="6858000"/>
  <p:notesSz cx="9926638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A81B"/>
    <a:srgbClr val="7DDDFF"/>
    <a:srgbClr val="D91B5C"/>
    <a:srgbClr val="01B4E7"/>
    <a:srgbClr val="872175"/>
    <a:srgbClr val="43CEFF"/>
    <a:srgbClr val="548235"/>
    <a:srgbClr val="0070C0"/>
    <a:srgbClr val="D9C89E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3F8CF4-1694-4DD7-BBA0-75806A199597}" v="376" dt="2021-02-17T06:33:42.5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68" autoAdjust="0"/>
    <p:restoredTop sz="94767" autoAdjust="0"/>
  </p:normalViewPr>
  <p:slideViewPr>
    <p:cSldViewPr snapToGrid="0">
      <p:cViewPr varScale="1">
        <p:scale>
          <a:sx n="124" d="100"/>
          <a:sy n="124" d="100"/>
        </p:scale>
        <p:origin x="11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urie" userId="d6672107-1b3e-4b3e-a1ee-7fbdffc88d11" providerId="ADAL" clId="{503F8CF4-1694-4DD7-BBA0-75806A199597}"/>
    <pc:docChg chg="undo custSel addSld delSld modSld">
      <pc:chgData name="Maurie" userId="d6672107-1b3e-4b3e-a1ee-7fbdffc88d11" providerId="ADAL" clId="{503F8CF4-1694-4DD7-BBA0-75806A199597}" dt="2021-02-18T03:43:13.425" v="2706" actId="20577"/>
      <pc:docMkLst>
        <pc:docMk/>
      </pc:docMkLst>
      <pc:sldChg chg="modSp mod">
        <pc:chgData name="Maurie" userId="d6672107-1b3e-4b3e-a1ee-7fbdffc88d11" providerId="ADAL" clId="{503F8CF4-1694-4DD7-BBA0-75806A199597}" dt="2021-02-17T05:22:56.594" v="682" actId="20577"/>
        <pc:sldMkLst>
          <pc:docMk/>
          <pc:sldMk cId="3188122397" sldId="285"/>
        </pc:sldMkLst>
        <pc:spChg chg="mod">
          <ac:chgData name="Maurie" userId="d6672107-1b3e-4b3e-a1ee-7fbdffc88d11" providerId="ADAL" clId="{503F8CF4-1694-4DD7-BBA0-75806A199597}" dt="2021-02-17T05:21:57.291" v="674" actId="27636"/>
          <ac:spMkLst>
            <pc:docMk/>
            <pc:sldMk cId="3188122397" sldId="285"/>
            <ac:spMk id="2" creationId="{00000000-0000-0000-0000-000000000000}"/>
          </ac:spMkLst>
        </pc:spChg>
        <pc:spChg chg="mod">
          <ac:chgData name="Maurie" userId="d6672107-1b3e-4b3e-a1ee-7fbdffc88d11" providerId="ADAL" clId="{503F8CF4-1694-4DD7-BBA0-75806A199597}" dt="2021-02-17T05:22:56.594" v="682" actId="20577"/>
          <ac:spMkLst>
            <pc:docMk/>
            <pc:sldMk cId="3188122397" sldId="285"/>
            <ac:spMk id="3" creationId="{00000000-0000-0000-0000-000000000000}"/>
          </ac:spMkLst>
        </pc:spChg>
      </pc:sldChg>
      <pc:sldChg chg="del">
        <pc:chgData name="Maurie" userId="d6672107-1b3e-4b3e-a1ee-7fbdffc88d11" providerId="ADAL" clId="{503F8CF4-1694-4DD7-BBA0-75806A199597}" dt="2021-02-17T00:37:08.359" v="36" actId="47"/>
        <pc:sldMkLst>
          <pc:docMk/>
          <pc:sldMk cId="1625482323" sldId="286"/>
        </pc:sldMkLst>
      </pc:sldChg>
      <pc:sldChg chg="modSp mod modAnim">
        <pc:chgData name="Maurie" userId="d6672107-1b3e-4b3e-a1ee-7fbdffc88d11" providerId="ADAL" clId="{503F8CF4-1694-4DD7-BBA0-75806A199597}" dt="2021-02-17T04:36:09.310" v="307" actId="20577"/>
        <pc:sldMkLst>
          <pc:docMk/>
          <pc:sldMk cId="535156463" sldId="287"/>
        </pc:sldMkLst>
        <pc:spChg chg="mod">
          <ac:chgData name="Maurie" userId="d6672107-1b3e-4b3e-a1ee-7fbdffc88d11" providerId="ADAL" clId="{503F8CF4-1694-4DD7-BBA0-75806A199597}" dt="2021-02-17T00:37:26.254" v="48" actId="20577"/>
          <ac:spMkLst>
            <pc:docMk/>
            <pc:sldMk cId="535156463" sldId="287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4:36:09.310" v="307" actId="20577"/>
          <ac:spMkLst>
            <pc:docMk/>
            <pc:sldMk cId="535156463" sldId="287"/>
            <ac:spMk id="3" creationId="{762BF92E-1AAC-2E4A-B620-A00C8101BA24}"/>
          </ac:spMkLst>
        </pc:spChg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3940775834" sldId="288"/>
        </pc:sldMkLst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3138867334" sldId="289"/>
        </pc:sldMkLst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245620443" sldId="290"/>
        </pc:sldMkLst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2036172828" sldId="292"/>
        </pc:sldMkLst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1545187886" sldId="293"/>
        </pc:sldMkLst>
      </pc:sldChg>
      <pc:sldChg chg="modSp mod">
        <pc:chgData name="Maurie" userId="d6672107-1b3e-4b3e-a1ee-7fbdffc88d11" providerId="ADAL" clId="{503F8CF4-1694-4DD7-BBA0-75806A199597}" dt="2021-02-17T06:19:18.488" v="2322" actId="20577"/>
        <pc:sldMkLst>
          <pc:docMk/>
          <pc:sldMk cId="2923594756" sldId="294"/>
        </pc:sldMkLst>
        <pc:spChg chg="mod">
          <ac:chgData name="Maurie" userId="d6672107-1b3e-4b3e-a1ee-7fbdffc88d11" providerId="ADAL" clId="{503F8CF4-1694-4DD7-BBA0-75806A199597}" dt="2021-02-17T06:18:29.728" v="2255" actId="20577"/>
          <ac:spMkLst>
            <pc:docMk/>
            <pc:sldMk cId="2923594756" sldId="294"/>
            <ac:spMk id="2" creationId="{00000000-0000-0000-0000-000000000000}"/>
          </ac:spMkLst>
        </pc:spChg>
        <pc:spChg chg="mod">
          <ac:chgData name="Maurie" userId="d6672107-1b3e-4b3e-a1ee-7fbdffc88d11" providerId="ADAL" clId="{503F8CF4-1694-4DD7-BBA0-75806A199597}" dt="2021-02-17T06:19:18.488" v="2322" actId="20577"/>
          <ac:spMkLst>
            <pc:docMk/>
            <pc:sldMk cId="2923594756" sldId="294"/>
            <ac:spMk id="3" creationId="{00000000-0000-0000-0000-000000000000}"/>
          </ac:spMkLst>
        </pc:spChg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4216859927" sldId="299"/>
        </pc:sldMkLst>
      </pc:sldChg>
      <pc:sldChg chg="del">
        <pc:chgData name="Maurie" userId="d6672107-1b3e-4b3e-a1ee-7fbdffc88d11" providerId="ADAL" clId="{503F8CF4-1694-4DD7-BBA0-75806A199597}" dt="2021-02-17T05:58:51.590" v="1680" actId="47"/>
        <pc:sldMkLst>
          <pc:docMk/>
          <pc:sldMk cId="1679516047" sldId="301"/>
        </pc:sldMkLst>
      </pc:sldChg>
      <pc:sldChg chg="modSp add mod modAnim">
        <pc:chgData name="Maurie" userId="d6672107-1b3e-4b3e-a1ee-7fbdffc88d11" providerId="ADAL" clId="{503F8CF4-1694-4DD7-BBA0-75806A199597}" dt="2021-02-17T06:33:42.514" v="2648" actId="20577"/>
        <pc:sldMkLst>
          <pc:docMk/>
          <pc:sldMk cId="3609833447" sldId="302"/>
        </pc:sldMkLst>
        <pc:spChg chg="mod">
          <ac:chgData name="Maurie" userId="d6672107-1b3e-4b3e-a1ee-7fbdffc88d11" providerId="ADAL" clId="{503F8CF4-1694-4DD7-BBA0-75806A199597}" dt="2021-02-17T04:59:52.228" v="424" actId="255"/>
          <ac:spMkLst>
            <pc:docMk/>
            <pc:sldMk cId="3609833447" sldId="302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6:33:42.514" v="2648" actId="20577"/>
          <ac:spMkLst>
            <pc:docMk/>
            <pc:sldMk cId="3609833447" sldId="302"/>
            <ac:spMk id="3" creationId="{762BF92E-1AAC-2E4A-B620-A00C8101BA24}"/>
          </ac:spMkLst>
        </pc:spChg>
      </pc:sldChg>
      <pc:sldChg chg="modSp add mod modAnim">
        <pc:chgData name="Maurie" userId="d6672107-1b3e-4b3e-a1ee-7fbdffc88d11" providerId="ADAL" clId="{503F8CF4-1694-4DD7-BBA0-75806A199597}" dt="2021-02-17T04:59:14.719" v="420" actId="255"/>
        <pc:sldMkLst>
          <pc:docMk/>
          <pc:sldMk cId="3721052731" sldId="303"/>
        </pc:sldMkLst>
        <pc:spChg chg="mod">
          <ac:chgData name="Maurie" userId="d6672107-1b3e-4b3e-a1ee-7fbdffc88d11" providerId="ADAL" clId="{503F8CF4-1694-4DD7-BBA0-75806A199597}" dt="2021-02-17T04:59:14.719" v="420" actId="255"/>
          <ac:spMkLst>
            <pc:docMk/>
            <pc:sldMk cId="3721052731" sldId="303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4:57:35.553" v="416" actId="27636"/>
          <ac:spMkLst>
            <pc:docMk/>
            <pc:sldMk cId="3721052731" sldId="303"/>
            <ac:spMk id="3" creationId="{762BF92E-1AAC-2E4A-B620-A00C8101BA24}"/>
          </ac:spMkLst>
        </pc:spChg>
      </pc:sldChg>
      <pc:sldChg chg="modSp add mod modAnim">
        <pc:chgData name="Maurie" userId="d6672107-1b3e-4b3e-a1ee-7fbdffc88d11" providerId="ADAL" clId="{503F8CF4-1694-4DD7-BBA0-75806A199597}" dt="2021-02-17T05:14:03.417" v="496" actId="113"/>
        <pc:sldMkLst>
          <pc:docMk/>
          <pc:sldMk cId="736411305" sldId="304"/>
        </pc:sldMkLst>
        <pc:spChg chg="mod">
          <ac:chgData name="Maurie" userId="d6672107-1b3e-4b3e-a1ee-7fbdffc88d11" providerId="ADAL" clId="{503F8CF4-1694-4DD7-BBA0-75806A199597}" dt="2021-02-17T04:59:01.248" v="419" actId="255"/>
          <ac:spMkLst>
            <pc:docMk/>
            <pc:sldMk cId="736411305" sldId="304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5:14:03.417" v="496" actId="113"/>
          <ac:spMkLst>
            <pc:docMk/>
            <pc:sldMk cId="736411305" sldId="304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7T06:38:49.260" v="2657" actId="20577"/>
        <pc:sldMkLst>
          <pc:docMk/>
          <pc:sldMk cId="3510434926" sldId="305"/>
        </pc:sldMkLst>
        <pc:spChg chg="mod">
          <ac:chgData name="Maurie" userId="d6672107-1b3e-4b3e-a1ee-7fbdffc88d11" providerId="ADAL" clId="{503F8CF4-1694-4DD7-BBA0-75806A199597}" dt="2021-02-17T05:06:56.903" v="453" actId="255"/>
          <ac:spMkLst>
            <pc:docMk/>
            <pc:sldMk cId="3510434926" sldId="305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6:38:49.260" v="2657" actId="20577"/>
          <ac:spMkLst>
            <pc:docMk/>
            <pc:sldMk cId="3510434926" sldId="305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8T03:40:38.884" v="2686" actId="20577"/>
        <pc:sldMkLst>
          <pc:docMk/>
          <pc:sldMk cId="1468597269" sldId="306"/>
        </pc:sldMkLst>
        <pc:spChg chg="mod">
          <ac:chgData name="Maurie" userId="d6672107-1b3e-4b3e-a1ee-7fbdffc88d11" providerId="ADAL" clId="{503F8CF4-1694-4DD7-BBA0-75806A199597}" dt="2021-02-17T05:36:11.410" v="1139" actId="255"/>
          <ac:spMkLst>
            <pc:docMk/>
            <pc:sldMk cId="1468597269" sldId="306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8T03:40:38.884" v="2686" actId="20577"/>
          <ac:spMkLst>
            <pc:docMk/>
            <pc:sldMk cId="1468597269" sldId="306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7T06:31:46.957" v="2626" actId="113"/>
        <pc:sldMkLst>
          <pc:docMk/>
          <pc:sldMk cId="4189280662" sldId="307"/>
        </pc:sldMkLst>
        <pc:spChg chg="mod">
          <ac:chgData name="Maurie" userId="d6672107-1b3e-4b3e-a1ee-7fbdffc88d11" providerId="ADAL" clId="{503F8CF4-1694-4DD7-BBA0-75806A199597}" dt="2021-02-17T05:35:52.840" v="1137" actId="255"/>
          <ac:spMkLst>
            <pc:docMk/>
            <pc:sldMk cId="4189280662" sldId="307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6:31:46.957" v="2626" actId="113"/>
          <ac:spMkLst>
            <pc:docMk/>
            <pc:sldMk cId="4189280662" sldId="307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7T05:35:40.415" v="1136" actId="255"/>
        <pc:sldMkLst>
          <pc:docMk/>
          <pc:sldMk cId="3742007203" sldId="308"/>
        </pc:sldMkLst>
        <pc:spChg chg="mod">
          <ac:chgData name="Maurie" userId="d6672107-1b3e-4b3e-a1ee-7fbdffc88d11" providerId="ADAL" clId="{503F8CF4-1694-4DD7-BBA0-75806A199597}" dt="2021-02-17T05:35:40.415" v="1136" actId="255"/>
          <ac:spMkLst>
            <pc:docMk/>
            <pc:sldMk cId="3742007203" sldId="308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5:34:57.547" v="1135" actId="27636"/>
          <ac:spMkLst>
            <pc:docMk/>
            <pc:sldMk cId="3742007203" sldId="308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7T05:40:11.872" v="1388" actId="20577"/>
        <pc:sldMkLst>
          <pc:docMk/>
          <pc:sldMk cId="1871340298" sldId="309"/>
        </pc:sldMkLst>
        <pc:spChg chg="mod">
          <ac:chgData name="Maurie" userId="d6672107-1b3e-4b3e-a1ee-7fbdffc88d11" providerId="ADAL" clId="{503F8CF4-1694-4DD7-BBA0-75806A199597}" dt="2021-02-17T05:37:36.206" v="1161" actId="20577"/>
          <ac:spMkLst>
            <pc:docMk/>
            <pc:sldMk cId="1871340298" sldId="309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5:40:11.872" v="1388" actId="20577"/>
          <ac:spMkLst>
            <pc:docMk/>
            <pc:sldMk cId="1871340298" sldId="309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7T05:46:36.695" v="1498" actId="27636"/>
        <pc:sldMkLst>
          <pc:docMk/>
          <pc:sldMk cId="509212509" sldId="310"/>
        </pc:sldMkLst>
        <pc:spChg chg="mod">
          <ac:chgData name="Maurie" userId="d6672107-1b3e-4b3e-a1ee-7fbdffc88d11" providerId="ADAL" clId="{503F8CF4-1694-4DD7-BBA0-75806A199597}" dt="2021-02-17T05:46:36.695" v="1498" actId="27636"/>
          <ac:spMkLst>
            <pc:docMk/>
            <pc:sldMk cId="509212509" sldId="310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7T06:20:30.961" v="2360" actId="20577"/>
        <pc:sldMkLst>
          <pc:docMk/>
          <pc:sldMk cId="3339633679" sldId="311"/>
        </pc:sldMkLst>
        <pc:spChg chg="mod">
          <ac:chgData name="Maurie" userId="d6672107-1b3e-4b3e-a1ee-7fbdffc88d11" providerId="ADAL" clId="{503F8CF4-1694-4DD7-BBA0-75806A199597}" dt="2021-02-17T05:48:44.182" v="1571" actId="20577"/>
          <ac:spMkLst>
            <pc:docMk/>
            <pc:sldMk cId="3339633679" sldId="311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7T06:20:30.961" v="2360" actId="20577"/>
          <ac:spMkLst>
            <pc:docMk/>
            <pc:sldMk cId="3339633679" sldId="311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8T03:42:52.607" v="2703" actId="20577"/>
        <pc:sldMkLst>
          <pc:docMk/>
          <pc:sldMk cId="1463508246" sldId="312"/>
        </pc:sldMkLst>
        <pc:spChg chg="mod">
          <ac:chgData name="Maurie" userId="d6672107-1b3e-4b3e-a1ee-7fbdffc88d11" providerId="ADAL" clId="{503F8CF4-1694-4DD7-BBA0-75806A199597}" dt="2021-02-17T05:59:50.512" v="1692" actId="20577"/>
          <ac:spMkLst>
            <pc:docMk/>
            <pc:sldMk cId="1463508246" sldId="312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8T03:42:52.607" v="2703" actId="20577"/>
          <ac:spMkLst>
            <pc:docMk/>
            <pc:sldMk cId="1463508246" sldId="312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8T03:43:13.425" v="2706" actId="20577"/>
        <pc:sldMkLst>
          <pc:docMk/>
          <pc:sldMk cId="800034200" sldId="313"/>
        </pc:sldMkLst>
        <pc:spChg chg="mod">
          <ac:chgData name="Maurie" userId="d6672107-1b3e-4b3e-a1ee-7fbdffc88d11" providerId="ADAL" clId="{503F8CF4-1694-4DD7-BBA0-75806A199597}" dt="2021-02-17T06:13:44.284" v="1986" actId="20577"/>
          <ac:spMkLst>
            <pc:docMk/>
            <pc:sldMk cId="800034200" sldId="313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8T03:43:13.425" v="2706" actId="20577"/>
          <ac:spMkLst>
            <pc:docMk/>
            <pc:sldMk cId="800034200" sldId="313"/>
            <ac:spMk id="3" creationId="{762BF92E-1AAC-2E4A-B620-A00C8101BA24}"/>
          </ac:spMkLst>
        </pc:spChg>
      </pc:sldChg>
      <pc:sldChg chg="modSp add mod">
        <pc:chgData name="Maurie" userId="d6672107-1b3e-4b3e-a1ee-7fbdffc88d11" providerId="ADAL" clId="{503F8CF4-1694-4DD7-BBA0-75806A199597}" dt="2021-02-18T03:42:39.396" v="2702" actId="20577"/>
        <pc:sldMkLst>
          <pc:docMk/>
          <pc:sldMk cId="3490092999" sldId="314"/>
        </pc:sldMkLst>
        <pc:spChg chg="mod">
          <ac:chgData name="Maurie" userId="d6672107-1b3e-4b3e-a1ee-7fbdffc88d11" providerId="ADAL" clId="{503F8CF4-1694-4DD7-BBA0-75806A199597}" dt="2021-02-17T06:25:30.994" v="2421" actId="20577"/>
          <ac:spMkLst>
            <pc:docMk/>
            <pc:sldMk cId="3490092999" sldId="314"/>
            <ac:spMk id="2" creationId="{757DF3B5-6982-CD4E-81D4-EC8B50ED24C1}"/>
          </ac:spMkLst>
        </pc:spChg>
        <pc:spChg chg="mod">
          <ac:chgData name="Maurie" userId="d6672107-1b3e-4b3e-a1ee-7fbdffc88d11" providerId="ADAL" clId="{503F8CF4-1694-4DD7-BBA0-75806A199597}" dt="2021-02-18T03:42:39.396" v="2702" actId="20577"/>
          <ac:spMkLst>
            <pc:docMk/>
            <pc:sldMk cId="3490092999" sldId="314"/>
            <ac:spMk id="3" creationId="{762BF92E-1AAC-2E4A-B620-A00C8101BA2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8A82A5-EBAD-4C33-A5DB-2AF2111700CD}" type="datetimeFigureOut">
              <a:rPr lang="en-AU" smtClean="0"/>
              <a:t>19-Feb-2021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6D64A-7542-4B8F-80D6-7537BEEBBF2A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34812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562B1-2155-4A7A-94B4-16803C8F5744}" type="datetimeFigureOut">
              <a:rPr lang="en-AU" smtClean="0"/>
              <a:t>19-Feb-2021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188" y="3271838"/>
            <a:ext cx="7942262" cy="267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E5052-DA99-422B-9710-308E23D3BB9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15957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F7A81B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289" y="475488"/>
            <a:ext cx="3848803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76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7066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Autofit/>
          </a:bodyPr>
          <a:lstStyle>
            <a:lvl1pPr>
              <a:defRPr lang="en-AU" sz="40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2406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>
            <a:normAutofit/>
          </a:bodyPr>
          <a:lstStyle>
            <a:lvl1pPr>
              <a:defRPr lang="en-AU" sz="40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4538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0120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7432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01B4E7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289" y="475488"/>
            <a:ext cx="3848803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908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D91B5C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289" y="475488"/>
            <a:ext cx="3848803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733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4721" y="2019719"/>
            <a:ext cx="10922559" cy="1490244"/>
          </a:xfrm>
        </p:spPr>
        <p:txBody>
          <a:bodyPr anchor="b">
            <a:normAutofit/>
          </a:bodyPr>
          <a:lstStyle>
            <a:lvl1pPr algn="ctr">
              <a:defRPr sz="66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695886"/>
          </a:xfrm>
          <a:solidFill>
            <a:srgbClr val="872175"/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4289" y="475488"/>
            <a:ext cx="3848803" cy="1472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567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1325563"/>
          </a:xfrm>
        </p:spPr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1049000" cy="4756045"/>
          </a:xfrm>
        </p:spPr>
        <p:txBody>
          <a:bodyPr/>
          <a:lstStyle>
            <a:lvl1pPr marL="361950" indent="-361950">
              <a:defRPr/>
            </a:lvl1pPr>
            <a:lvl2pPr marL="712788" indent="-350838">
              <a:defRPr sz="3800"/>
            </a:lvl2pPr>
            <a:lvl3pPr marL="1074738" indent="-361950">
              <a:defRPr sz="3300"/>
            </a:lvl3pPr>
            <a:lvl4pPr marL="1436688" indent="-361950">
              <a:defRPr sz="2800"/>
            </a:lvl4pPr>
            <a:lvl5pPr marL="1798638" indent="-361950"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69791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lang="en-AU" sz="60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B0F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9105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400"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85602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4"/>
            <a:ext cx="5157787" cy="4056499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4"/>
            <a:ext cx="5183188" cy="405649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272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lang="en-AU" sz="5400" b="1" kern="1200" dirty="0">
                <a:solidFill>
                  <a:srgbClr val="F7A81B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01068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745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6756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45581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1" kern="1200">
          <a:solidFill>
            <a:srgbClr val="F7A81B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Rotary Foundation Australia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381081"/>
            <a:ext cx="12192000" cy="704266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AU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new PBI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4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Maurie Stack - Chair</a:t>
            </a:r>
          </a:p>
        </p:txBody>
      </p:sp>
    </p:spTree>
    <p:extLst>
      <p:ext uri="{BB962C8B-B14F-4D97-AF65-F5344CB8AC3E}">
        <p14:creationId xmlns:p14="http://schemas.microsoft.com/office/powerpoint/2010/main" val="3188122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Beneficiary focus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 fontScale="77500" lnSpcReduction="2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Indigenous Australians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Refugees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Homeless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Victims of domestic violence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Victims of 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disasters</a:t>
            </a:r>
          </a:p>
          <a:p>
            <a:pPr marL="693738" lvl="1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particularly </a:t>
            </a: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natural 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disasters, </a:t>
            </a: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 as floods, 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fires, drought and bushfires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AU" u="sng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Plus</a:t>
            </a: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other high-impact humanitarian outcomes.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42007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25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2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How can you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568691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 you know a 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well-resourced community-minded </a:t>
            </a:r>
            <a:r>
              <a:rPr lang="en-AU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company or individual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 Let us know!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this program to succeed, </a:t>
            </a:r>
            <a:r>
              <a:rPr lang="en-AU" b="1" i="1" dirty="0" smtClean="0">
                <a:solidFill>
                  <a:srgbClr val="F7A81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</a:t>
            </a:r>
            <a:r>
              <a:rPr lang="en-AU" b="1" i="1" u="sng" dirty="0" smtClean="0">
                <a:solidFill>
                  <a:srgbClr val="F7A81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</a:t>
            </a:r>
            <a:r>
              <a:rPr lang="en-AU" b="1" i="1" dirty="0" smtClean="0">
                <a:solidFill>
                  <a:srgbClr val="F7A81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adopt a coordinated approach:</a:t>
            </a:r>
            <a:endParaRPr lang="en-AU" b="1" i="1" dirty="0">
              <a:solidFill>
                <a:srgbClr val="F7A81B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log prospects with RISPPO</a:t>
            </a:r>
          </a:p>
          <a:p>
            <a:pPr lvl="2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Rob for corporations and government</a:t>
            </a:r>
          </a:p>
          <a:p>
            <a:pPr lvl="2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Mark for PAFs and wealthy individuals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AU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We’ll put together a team and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make the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pitch.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71340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2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7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75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…How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you help?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 you 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have a </a:t>
            </a:r>
            <a:r>
              <a:rPr lang="en-AU" b="1" u="sng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</a:t>
            </a: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Aus that:</a:t>
            </a:r>
          </a:p>
          <a:p>
            <a:pPr marL="693738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i="1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relieves </a:t>
            </a:r>
            <a:r>
              <a:rPr lang="en-AU" i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sickness, suffering, misfortune or poverty of people in need?</a:t>
            </a:r>
          </a:p>
          <a:p>
            <a:pPr marL="693738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within </a:t>
            </a:r>
            <a:r>
              <a:rPr lang="en-A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7 Areas of Focus</a:t>
            </a:r>
          </a:p>
          <a:p>
            <a:pPr marL="693738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a project value of </a:t>
            </a:r>
            <a:r>
              <a:rPr lang="en-A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$</a:t>
            </a: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50,000+</a:t>
            </a:r>
            <a:endParaRPr lang="en-AU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Let us </a:t>
            </a:r>
            <a:r>
              <a:rPr lang="en-AU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know, we may be able to find funding.</a:t>
            </a:r>
            <a:endParaRPr lang="en-A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n-A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0921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7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 fontScale="92500" lnSpcReduction="10000"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To match:</a:t>
            </a:r>
          </a:p>
          <a:p>
            <a:pPr marL="693738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substantial </a:t>
            </a:r>
            <a:r>
              <a:rPr lang="en-AU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projects</a:t>
            </a:r>
            <a:r>
              <a:rPr lang="en-AU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</a:t>
            </a: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</a:t>
            </a:r>
          </a:p>
          <a:p>
            <a:pPr marL="806450" lvl="1" indent="4763">
              <a:lnSpc>
                <a:spcPct val="107000"/>
              </a:lnSpc>
              <a:buNone/>
            </a:pP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</a:p>
          <a:p>
            <a:pPr marL="693738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high-wealth </a:t>
            </a:r>
            <a:r>
              <a:rPr lang="en-AU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corporations and individuals</a:t>
            </a:r>
            <a:endParaRPr lang="en-AU" b="1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continue </a:t>
            </a:r>
            <a:r>
              <a:rPr lang="en-A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support overseas </a:t>
            </a:r>
            <a:r>
              <a:rPr lang="en-AU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projects</a:t>
            </a:r>
          </a:p>
          <a:p>
            <a:pPr marL="693738" lvl="1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 </a:t>
            </a:r>
            <a:r>
              <a:rPr lang="en-AU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limited to projects in Aus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Charities </a:t>
            </a:r>
            <a:r>
              <a:rPr lang="en-AU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winding </a:t>
            </a:r>
            <a:r>
              <a:rPr lang="en-AU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up another source of funding.</a:t>
            </a:r>
            <a:endParaRPr lang="en-AU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39633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75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methodology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 lnSpcReduction="10000"/>
          </a:bodyPr>
          <a:lstStyle/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 an engagement team with: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RFA specialists</a:t>
            </a: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clubs / districts</a:t>
            </a:r>
          </a:p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Usually invite party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make a Directed Gift: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minimum A$50,000</a:t>
            </a:r>
            <a:endParaRPr lang="en-AU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 Directed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Gift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agreement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identifies </a:t>
            </a:r>
            <a:r>
              <a:rPr lang="en-AU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District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receive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funds and </a:t>
            </a:r>
            <a:r>
              <a:rPr lang="en-AU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Area of Focus</a:t>
            </a:r>
          </a:p>
          <a:p>
            <a:pPr lvl="2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agree </a:t>
            </a:r>
            <a:r>
              <a:rPr lang="en-AU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specific </a:t>
            </a:r>
            <a:r>
              <a:rPr lang="en-AU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project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with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District.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6350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2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7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925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7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Club receiving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/>
          </a:bodyPr>
          <a:lstStyle/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Normal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 grant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application: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still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need international partner</a:t>
            </a: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but the 15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match is </a:t>
            </a:r>
            <a:r>
              <a:rPr lang="en-A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not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mandatory (Directed Gifts)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ea typeface="Calibri" panose="020F0502020204030204" pitchFamily="34" charset="0"/>
                <a:cs typeface="Arial" panose="020B0604020202020204" pitchFamily="34" charset="0"/>
              </a:rPr>
              <a:t>comply </a:t>
            </a:r>
            <a:r>
              <a:rPr lang="en-AU" dirty="0"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AU" dirty="0" smtClean="0">
                <a:ea typeface="Calibri" panose="020F0502020204030204" pitchFamily="34" charset="0"/>
                <a:cs typeface="Arial" panose="020B0604020202020204" pitchFamily="34" charset="0"/>
              </a:rPr>
              <a:t>usual GG </a:t>
            </a:r>
            <a:r>
              <a:rPr lang="en-AU" dirty="0">
                <a:ea typeface="Calibri" panose="020F0502020204030204" pitchFamily="34" charset="0"/>
                <a:cs typeface="Arial" panose="020B0604020202020204" pitchFamily="34" charset="0"/>
              </a:rPr>
              <a:t>requirements</a:t>
            </a:r>
          </a:p>
          <a:p>
            <a:r>
              <a:rPr lang="en-AU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RFA must be able to certify that the project:</a:t>
            </a:r>
          </a:p>
          <a:p>
            <a:pPr lvl="1"/>
            <a:r>
              <a:rPr lang="en-AU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relieves </a:t>
            </a:r>
            <a:r>
              <a:rPr lang="en-AU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the sickness, suffering, misfortune or poverty of people in </a:t>
            </a:r>
            <a:r>
              <a:rPr lang="en-AU" dirty="0" smtClean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need.</a:t>
            </a:r>
            <a:endParaRPr lang="en-AU" dirty="0">
              <a:effectLst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00034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Rotary Foundation Australia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let’s partner with </a:t>
            </a:r>
            <a:r>
              <a:rPr lang="en-US" i="1" dirty="0" smtClean="0"/>
              <a:t>corporations and wealthy</a:t>
            </a:r>
            <a:r>
              <a:rPr lang="en-US" i="1" dirty="0" smtClean="0"/>
              <a:t> </a:t>
            </a:r>
            <a:r>
              <a:rPr lang="en-US" i="1" dirty="0"/>
              <a:t>individuals  </a:t>
            </a:r>
            <a:endParaRPr lang="en-AU" i="1" dirty="0"/>
          </a:p>
        </p:txBody>
      </p:sp>
    </p:spTree>
    <p:extLst>
      <p:ext uri="{BB962C8B-B14F-4D97-AF65-F5344CB8AC3E}">
        <p14:creationId xmlns:p14="http://schemas.microsoft.com/office/powerpoint/2010/main" val="2923594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3" name="TextBox 2"/>
            <p:cNvSpPr txBox="1"/>
            <p:nvPr/>
          </p:nvSpPr>
          <p:spPr>
            <a:xfrm>
              <a:off x="4411084" y="5075846"/>
              <a:ext cx="3369833" cy="1769715"/>
            </a:xfrm>
            <a:prstGeom prst="rect">
              <a:avLst/>
            </a:prstGeom>
            <a:noFill/>
          </p:spPr>
          <p:txBody>
            <a:bodyPr wrap="none" tIns="0" bIns="0" rtlCol="0" anchor="ctr" anchorCtr="0">
              <a:spAutoFit/>
            </a:bodyPr>
            <a:lstStyle/>
            <a:p>
              <a:pPr algn="ctr"/>
              <a:r>
                <a:rPr lang="en-US" sz="11500" spc="1000" dirty="0">
                  <a:solidFill>
                    <a:srgbClr val="D91B5C"/>
                  </a:solidFill>
                  <a:latin typeface="+mj-lt"/>
                </a:rPr>
                <a:t>Q&amp;A</a:t>
              </a:r>
              <a:endParaRPr lang="en-AU" sz="11500" spc="1000" dirty="0">
                <a:solidFill>
                  <a:srgbClr val="D91B5C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5074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/>
          </a:bodyPr>
          <a:lstStyle/>
          <a:p>
            <a:pPr>
              <a:tabLst>
                <a:tab pos="3321050" algn="l"/>
              </a:tabLst>
            </a:pPr>
            <a:r>
              <a:rPr lang="en-AU" dirty="0" smtClean="0"/>
              <a:t>TRF formed </a:t>
            </a:r>
            <a:r>
              <a:rPr lang="en-AU" i="1" dirty="0" smtClean="0"/>
              <a:t>The </a:t>
            </a:r>
            <a:r>
              <a:rPr lang="en-AU" i="1" dirty="0"/>
              <a:t>Australian Rotary Foundation Trust</a:t>
            </a:r>
            <a:r>
              <a:rPr lang="en-AU" dirty="0"/>
              <a:t> (TARFT</a:t>
            </a:r>
            <a:r>
              <a:rPr lang="en-AU" dirty="0" smtClean="0"/>
              <a:t>) </a:t>
            </a:r>
            <a:r>
              <a:rPr lang="en-AU" dirty="0" smtClean="0"/>
              <a:t> </a:t>
            </a:r>
          </a:p>
          <a:p>
            <a:pPr lvl="1">
              <a:tabLst>
                <a:tab pos="3321050" algn="l"/>
              </a:tabLst>
            </a:pPr>
            <a:r>
              <a:rPr lang="en-AU" dirty="0" smtClean="0"/>
              <a:t>to provide tax deductibility in Aus</a:t>
            </a:r>
          </a:p>
          <a:p>
            <a:pPr lvl="1">
              <a:tabLst>
                <a:tab pos="3321050" algn="l"/>
              </a:tabLst>
            </a:pPr>
            <a:r>
              <a:rPr lang="en-AU" dirty="0" smtClean="0"/>
              <a:t>trustee is </a:t>
            </a:r>
            <a:r>
              <a:rPr lang="en-AU" i="1" dirty="0" smtClean="0"/>
              <a:t>Rotary Foundation Australia</a:t>
            </a:r>
            <a:endParaRPr lang="en-AU" i="1" dirty="0"/>
          </a:p>
          <a:p>
            <a:r>
              <a:rPr lang="en-AU" dirty="0" smtClean="0"/>
              <a:t>Donations </a:t>
            </a:r>
            <a:r>
              <a:rPr lang="en-AU" dirty="0"/>
              <a:t>to TRF in AUD$ </a:t>
            </a:r>
            <a:r>
              <a:rPr lang="en-AU" dirty="0" smtClean="0"/>
              <a:t>go </a:t>
            </a:r>
            <a:r>
              <a:rPr lang="en-AU" dirty="0"/>
              <a:t>to </a:t>
            </a:r>
            <a:r>
              <a:rPr lang="en-AU" dirty="0" smtClean="0"/>
              <a:t>TARFT.</a:t>
            </a:r>
            <a:endParaRPr lang="en-AU" i="1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535156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rmAutofit/>
          </a:bodyPr>
          <a:lstStyle/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TARFT outcomes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 fontScale="92500"/>
          </a:bodyPr>
          <a:lstStyle/>
          <a:p>
            <a:pPr>
              <a:tabLst>
                <a:tab pos="3321050" algn="l"/>
              </a:tabLst>
            </a:pPr>
            <a:r>
              <a:rPr lang="en-AU" dirty="0" smtClean="0"/>
              <a:t>Has funded </a:t>
            </a:r>
            <a:r>
              <a:rPr lang="en-AU" b="1" i="1" dirty="0" smtClean="0"/>
              <a:t>many</a:t>
            </a:r>
            <a:r>
              <a:rPr lang="en-AU" dirty="0" smtClean="0"/>
              <a:t> </a:t>
            </a:r>
            <a:r>
              <a:rPr lang="en-AU" dirty="0"/>
              <a:t>projects in developing </a:t>
            </a:r>
            <a:r>
              <a:rPr lang="en-AU" dirty="0" smtClean="0"/>
              <a:t>countries</a:t>
            </a:r>
            <a:endParaRPr lang="en-AU" dirty="0"/>
          </a:p>
          <a:p>
            <a:r>
              <a:rPr lang="en-AU" b="1" dirty="0" smtClean="0"/>
              <a:t>High-impact</a:t>
            </a:r>
            <a:r>
              <a:rPr lang="en-AU" dirty="0" smtClean="0"/>
              <a:t> projects!</a:t>
            </a:r>
          </a:p>
          <a:p>
            <a:pPr lvl="1"/>
            <a:r>
              <a:rPr lang="en-AU" dirty="0" smtClean="0"/>
              <a:t>e.g</a:t>
            </a:r>
            <a:r>
              <a:rPr lang="en-AU" dirty="0"/>
              <a:t>. Centenary project – </a:t>
            </a:r>
            <a:r>
              <a:rPr lang="en-AU" i="1" dirty="0"/>
              <a:t>Give Every Child a </a:t>
            </a:r>
            <a:r>
              <a:rPr lang="en-AU" i="1" dirty="0" smtClean="0"/>
              <a:t>Future:</a:t>
            </a:r>
            <a:endParaRPr lang="en-AU" i="1" dirty="0"/>
          </a:p>
          <a:p>
            <a:pPr lvl="2"/>
            <a:r>
              <a:rPr lang="en-AU" dirty="0" smtClean="0"/>
              <a:t>vaccinating </a:t>
            </a:r>
            <a:r>
              <a:rPr lang="en-AU" dirty="0"/>
              <a:t>100,000 children in 9 Pacific Island countries </a:t>
            </a:r>
            <a:endParaRPr lang="en-AU" dirty="0" smtClean="0"/>
          </a:p>
          <a:p>
            <a:pPr lvl="2"/>
            <a:r>
              <a:rPr lang="en-AU" dirty="0" smtClean="0"/>
              <a:t>against </a:t>
            </a:r>
            <a:r>
              <a:rPr lang="en-AU" dirty="0"/>
              <a:t>3 diseases: </a:t>
            </a:r>
            <a:endParaRPr lang="en-AU" dirty="0" smtClean="0"/>
          </a:p>
          <a:p>
            <a:pPr lvl="3"/>
            <a:r>
              <a:rPr lang="en-AU" dirty="0" smtClean="0"/>
              <a:t>Rotavirus </a:t>
            </a:r>
            <a:r>
              <a:rPr lang="en-AU" dirty="0"/>
              <a:t>(diarrhoea), </a:t>
            </a:r>
            <a:endParaRPr lang="en-AU" dirty="0" smtClean="0"/>
          </a:p>
          <a:p>
            <a:pPr lvl="3"/>
            <a:r>
              <a:rPr lang="en-AU" dirty="0" smtClean="0"/>
              <a:t>Pneumococcal </a:t>
            </a:r>
            <a:r>
              <a:rPr lang="en-AU" dirty="0"/>
              <a:t>disease (meningitis, pneumonia &amp; blood poisoning), and </a:t>
            </a:r>
            <a:endParaRPr lang="en-AU" dirty="0" smtClean="0"/>
          </a:p>
          <a:p>
            <a:pPr lvl="3"/>
            <a:r>
              <a:rPr lang="en-AU" dirty="0" smtClean="0"/>
              <a:t>Human </a:t>
            </a:r>
            <a:r>
              <a:rPr lang="en-AU" dirty="0"/>
              <a:t>papillomavirus (cervical cancer).</a:t>
            </a:r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609833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2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25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2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2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75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rmAutofit/>
          </a:bodyPr>
          <a:lstStyle/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However…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5"/>
            <a:ext cx="11866443" cy="4410076"/>
          </a:xfrm>
        </p:spPr>
        <p:txBody>
          <a:bodyPr>
            <a:normAutofit fontScale="85000" lnSpcReduction="20000"/>
          </a:bodyPr>
          <a:lstStyle/>
          <a:p>
            <a:pPr>
              <a:tabLst>
                <a:tab pos="3321050" algn="l"/>
              </a:tabLst>
            </a:pPr>
            <a:r>
              <a:rPr lang="en-AU" dirty="0" smtClean="0"/>
              <a:t>Contributions to TARFT can only be directed to o/s projects</a:t>
            </a: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r>
              <a:rPr lang="en-AU" dirty="0" smtClean="0"/>
              <a:t>(TRF </a:t>
            </a:r>
            <a:r>
              <a:rPr lang="en-AU" i="1" dirty="0" smtClean="0"/>
              <a:t>does</a:t>
            </a:r>
            <a:r>
              <a:rPr lang="en-AU" dirty="0" smtClean="0"/>
              <a:t> support Aus projects</a:t>
            </a:r>
          </a:p>
          <a:p>
            <a:pPr lvl="1"/>
            <a:r>
              <a:rPr lang="en-AU" dirty="0" smtClean="0"/>
              <a:t>by using funds from </a:t>
            </a:r>
            <a:r>
              <a:rPr lang="en-AU" i="1" dirty="0" smtClean="0"/>
              <a:t>overseas</a:t>
            </a:r>
            <a:r>
              <a:rPr lang="en-AU" dirty="0" smtClean="0"/>
              <a:t> TRF sources</a:t>
            </a:r>
            <a:endParaRPr lang="en-AU" dirty="0"/>
          </a:p>
          <a:p>
            <a:pPr lvl="1"/>
            <a:r>
              <a:rPr lang="en-AU" dirty="0" smtClean="0"/>
              <a:t>e.g</a:t>
            </a:r>
            <a:r>
              <a:rPr lang="en-AU" dirty="0"/>
              <a:t>. </a:t>
            </a:r>
            <a:r>
              <a:rPr lang="en-AU" dirty="0" smtClean="0"/>
              <a:t>GGs and recent Disaster Response </a:t>
            </a:r>
            <a:r>
              <a:rPr lang="en-AU" dirty="0"/>
              <a:t>Grants </a:t>
            </a:r>
            <a:r>
              <a:rPr lang="en-AU" dirty="0" smtClean="0"/>
              <a:t>for bushfires)</a:t>
            </a:r>
            <a:endParaRPr lang="en-AU" dirty="0"/>
          </a:p>
          <a:p>
            <a:endParaRPr lang="en-AU" dirty="0"/>
          </a:p>
          <a:p>
            <a:r>
              <a:rPr lang="en-AU" b="1" dirty="0" smtClean="0"/>
              <a:t>But</a:t>
            </a:r>
            <a:r>
              <a:rPr lang="en-AU" dirty="0"/>
              <a:t>:</a:t>
            </a:r>
            <a:endParaRPr lang="en-AU" i="1" dirty="0" smtClean="0"/>
          </a:p>
          <a:p>
            <a:pPr lvl="1">
              <a:buClr>
                <a:schemeClr val="bg1"/>
              </a:buClr>
            </a:pPr>
            <a:r>
              <a:rPr lang="en-AU" b="1" i="1" dirty="0" smtClean="0">
                <a:solidFill>
                  <a:srgbClr val="F7A81B"/>
                </a:solidFill>
              </a:rPr>
              <a:t>we can’t </a:t>
            </a:r>
            <a:r>
              <a:rPr lang="en-AU" b="1" i="1" dirty="0">
                <a:solidFill>
                  <a:srgbClr val="F7A81B"/>
                </a:solidFill>
              </a:rPr>
              <a:t>appeal</a:t>
            </a:r>
            <a:r>
              <a:rPr lang="en-AU" b="1" i="1" dirty="0">
                <a:solidFill>
                  <a:srgbClr val="F7A81B"/>
                </a:solidFill>
              </a:rPr>
              <a:t> for Aussie </a:t>
            </a:r>
            <a:r>
              <a:rPr lang="en-AU" b="1" i="1" dirty="0" smtClean="0">
                <a:solidFill>
                  <a:srgbClr val="F7A81B"/>
                </a:solidFill>
              </a:rPr>
              <a:t>donations</a:t>
            </a:r>
            <a:endParaRPr lang="en-AU" dirty="0" smtClean="0"/>
          </a:p>
          <a:p>
            <a:pPr lvl="1"/>
            <a:r>
              <a:rPr lang="en-AU" i="1" dirty="0" smtClean="0"/>
              <a:t>for local Aussie projects.</a:t>
            </a:r>
            <a:endParaRPr lang="en-AU" i="1" dirty="0"/>
          </a:p>
          <a:p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21052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75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2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2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125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25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4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Rotary </a:t>
            </a:r>
            <a:r>
              <a:rPr lang="en-AU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Foundation Australia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/>
          </a:bodyPr>
          <a:lstStyle/>
          <a:p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Board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leading Rotarians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 across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Australia</a:t>
            </a: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important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think tank</a:t>
            </a:r>
          </a:p>
          <a:p>
            <a:pPr lvl="1"/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trustee of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TARFT –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largely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passive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 the board set itself a goal: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tax deductibility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 donations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 projects</a:t>
            </a:r>
            <a:endParaRPr lang="en-AU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led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by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Past Chair Lou Johnson.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510434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75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Significant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opportunities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 fontScale="92500" lnSpcReduction="10000"/>
          </a:bodyPr>
          <a:lstStyle/>
          <a:p>
            <a:r>
              <a:rPr lang="en-AU" b="1" dirty="0"/>
              <a:t>Large corporations</a:t>
            </a:r>
          </a:p>
          <a:p>
            <a:pPr lvl="1"/>
            <a:r>
              <a:rPr lang="en-AU" dirty="0" smtClean="0"/>
              <a:t>very well-funded </a:t>
            </a:r>
            <a:r>
              <a:rPr lang="en-AU" i="1" dirty="0" smtClean="0"/>
              <a:t>corporate sustainability</a:t>
            </a:r>
            <a:r>
              <a:rPr lang="en-AU" dirty="0" smtClean="0"/>
              <a:t> </a:t>
            </a:r>
            <a:r>
              <a:rPr lang="en-AU" i="1" dirty="0" smtClean="0"/>
              <a:t>programs</a:t>
            </a:r>
          </a:p>
          <a:p>
            <a:r>
              <a:rPr lang="en-AU" b="1" dirty="0"/>
              <a:t>P</a:t>
            </a:r>
            <a:r>
              <a:rPr lang="en-AU" b="1" dirty="0" smtClean="0"/>
              <a:t>rivate Ancillary Funds </a:t>
            </a:r>
            <a:r>
              <a:rPr lang="en-AU" sz="3900" dirty="0"/>
              <a:t>(si</a:t>
            </a:r>
            <a:r>
              <a:rPr lang="en-AU" sz="3900" dirty="0" smtClean="0"/>
              <a:t>nce 2002)</a:t>
            </a:r>
            <a:endParaRPr lang="en-AU" b="1" dirty="0"/>
          </a:p>
          <a:p>
            <a:pPr lvl="1"/>
            <a:r>
              <a:rPr lang="en-AU" dirty="0" smtClean="0"/>
              <a:t>private ‘charities’ </a:t>
            </a:r>
            <a:r>
              <a:rPr lang="en-AU" dirty="0"/>
              <a:t>– donations tax </a:t>
            </a:r>
            <a:r>
              <a:rPr lang="en-AU" dirty="0" smtClean="0"/>
              <a:t>deductible</a:t>
            </a:r>
            <a:endParaRPr lang="en-AU" dirty="0"/>
          </a:p>
          <a:p>
            <a:pPr lvl="1"/>
            <a:r>
              <a:rPr lang="en-AU" dirty="0" smtClean="0"/>
              <a:t>can’t </a:t>
            </a:r>
            <a:r>
              <a:rPr lang="en-AU" i="1" u="sng" dirty="0"/>
              <a:t>spend</a:t>
            </a:r>
            <a:r>
              <a:rPr lang="en-AU" dirty="0"/>
              <a:t> </a:t>
            </a:r>
            <a:r>
              <a:rPr lang="en-AU" dirty="0" smtClean="0"/>
              <a:t>$ – must </a:t>
            </a:r>
            <a:r>
              <a:rPr lang="en-AU" i="1" u="sng" dirty="0"/>
              <a:t>donate</a:t>
            </a:r>
            <a:r>
              <a:rPr lang="en-AU" dirty="0"/>
              <a:t> to a registered </a:t>
            </a:r>
            <a:r>
              <a:rPr lang="en-AU" dirty="0" smtClean="0"/>
              <a:t>charity</a:t>
            </a:r>
            <a:endParaRPr lang="en-AU" dirty="0"/>
          </a:p>
          <a:p>
            <a:pPr lvl="2"/>
            <a:r>
              <a:rPr lang="en-AU" dirty="0" smtClean="0"/>
              <a:t>minimum 5% of capital </a:t>
            </a:r>
            <a:r>
              <a:rPr lang="en-AU" dirty="0"/>
              <a:t>annually</a:t>
            </a:r>
          </a:p>
          <a:p>
            <a:pPr lvl="2"/>
            <a:r>
              <a:rPr lang="en-AU" dirty="0" smtClean="0"/>
              <a:t>approaching </a:t>
            </a:r>
            <a:r>
              <a:rPr lang="en-AU" dirty="0"/>
              <a:t>$1 </a:t>
            </a:r>
            <a:r>
              <a:rPr lang="en-AU" dirty="0" smtClean="0"/>
              <a:t>billion pa</a:t>
            </a:r>
            <a:endParaRPr lang="en-AU" dirty="0"/>
          </a:p>
          <a:p>
            <a:r>
              <a:rPr lang="en-AU" dirty="0" smtClean="0"/>
              <a:t>Generally, they want </a:t>
            </a:r>
            <a:r>
              <a:rPr lang="en-AU" dirty="0"/>
              <a:t>to use </a:t>
            </a:r>
            <a:r>
              <a:rPr lang="en-AU" dirty="0" smtClean="0"/>
              <a:t>$ </a:t>
            </a:r>
            <a:r>
              <a:rPr lang="en-AU" i="1" dirty="0" smtClean="0"/>
              <a:t>within</a:t>
            </a:r>
            <a:r>
              <a:rPr lang="en-AU" dirty="0" smtClean="0"/>
              <a:t> Aus</a:t>
            </a:r>
            <a:br>
              <a:rPr lang="en-AU" dirty="0" smtClean="0"/>
            </a:br>
            <a:r>
              <a:rPr lang="en-AU" dirty="0" smtClean="0"/>
              <a:t>… </a:t>
            </a:r>
            <a:r>
              <a:rPr lang="en-AU" b="1" dirty="0" smtClean="0"/>
              <a:t>so </a:t>
            </a:r>
            <a:r>
              <a:rPr lang="en-AU" b="1" dirty="0"/>
              <a:t>not </a:t>
            </a:r>
            <a:r>
              <a:rPr lang="en-AU" b="1" dirty="0" smtClean="0"/>
              <a:t>us </a:t>
            </a:r>
            <a:r>
              <a:rPr lang="en-AU" dirty="0" smtClean="0">
                <a:sym typeface="Wingdings" panose="05000000000000000000" pitchFamily="2" charset="2"/>
              </a:rPr>
              <a:t></a:t>
            </a:r>
            <a:endParaRPr lang="en-AU" dirty="0"/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3641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7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25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1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0" y="276331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sz="4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new PBI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5"/>
            <a:ext cx="11866443" cy="3686716"/>
          </a:xfrm>
        </p:spPr>
        <p:txBody>
          <a:bodyPr>
            <a:normAutofit fontScale="85000" lnSpcReduction="10000"/>
          </a:bodyPr>
          <a:lstStyle/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Nov 20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our </a:t>
            </a:r>
            <a:r>
              <a:rPr lang="en-AU" dirty="0" smtClean="0">
                <a:solidFill>
                  <a:srgbClr val="F7A81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Public </a:t>
            </a:r>
            <a:r>
              <a:rPr lang="en-AU" dirty="0">
                <a:solidFill>
                  <a:srgbClr val="F7A81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Benevolent </a:t>
            </a:r>
            <a:r>
              <a:rPr lang="en-AU" dirty="0" smtClean="0">
                <a:solidFill>
                  <a:srgbClr val="F7A81B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Institution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registered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u="sng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can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now raise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funds for projects in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</a:t>
            </a: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(and for overseas projects)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Opens opportunities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 attract $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from:</a:t>
            </a:r>
            <a:endParaRPr lang="en-AU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private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ancillary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funds and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wealthy individuals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corporations 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gov’t grants.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68597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7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2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7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2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Match made in heaven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575175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Very large pools of funds:</a:t>
            </a: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Private Ancillary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Funds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~$1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billion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</a:t>
            </a:r>
            <a:endParaRPr lang="en-AU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Corporations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~$20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billion pa</a:t>
            </a:r>
            <a:endParaRPr lang="en-AU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742950" indent="-742950">
              <a:spcBef>
                <a:spcPts val="1800"/>
              </a:spcBef>
              <a:buFont typeface="+mj-lt"/>
              <a:buAutoNum type="arabicPeriod"/>
            </a:pP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can </a:t>
            </a:r>
            <a:r>
              <a:rPr lang="en-AU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deliver outcomes</a:t>
            </a:r>
            <a:r>
              <a:rPr lang="en-AU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1,000+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clubs &amp;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25,000+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volunteer Rotarians </a:t>
            </a:r>
            <a:endParaRPr lang="en-AU" dirty="0" smtClean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2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deeply </a:t>
            </a:r>
            <a:r>
              <a:rPr lang="en-AU" b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connected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local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communities throughout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Aus</a:t>
            </a:r>
          </a:p>
          <a:p>
            <a:pPr lvl="2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supported by the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global Rotary network</a:t>
            </a:r>
            <a:endParaRPr lang="en-AU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very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low (8%) overheads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AU" sz="3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(5% for </a:t>
            </a:r>
            <a:r>
              <a:rPr lang="en-AU" sz="3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‘Directed Gifts’).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8928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25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75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7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2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DF3B5-6982-CD4E-81D4-EC8B50ED2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5558" y="365125"/>
            <a:ext cx="11049000" cy="132556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… Match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made in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heaven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2BF92E-1AAC-2E4A-B620-A00C8101B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5557" y="1825624"/>
            <a:ext cx="11866443" cy="4756045"/>
          </a:xfrm>
        </p:spPr>
        <p:txBody>
          <a:bodyPr>
            <a:normAutofit/>
          </a:bodyPr>
          <a:lstStyle/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Areas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Focus: </a:t>
            </a:r>
          </a:p>
          <a:p>
            <a:pPr lvl="1"/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align </a:t>
            </a:r>
            <a:r>
              <a:rPr lang="en-AU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with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UN’s </a:t>
            </a:r>
            <a:r>
              <a:rPr lang="en-A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Sustainable </a:t>
            </a:r>
            <a:r>
              <a:rPr lang="en-AU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Development </a:t>
            </a:r>
            <a:r>
              <a:rPr lang="en-AU" i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Goals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and corporations / PAFs align with SDGs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credibility: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Charity Navigator’s highest </a:t>
            </a:r>
            <a:r>
              <a:rPr lang="en-AU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star </a:t>
            </a:r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rating</a:t>
            </a:r>
          </a:p>
          <a:p>
            <a:pPr lvl="1"/>
            <a:r>
              <a:rPr lang="en-AU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 </a:t>
            </a:r>
            <a:r>
              <a:rPr lang="en-AU" b="1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</a:t>
            </a:r>
            <a:r>
              <a:rPr lang="en-AU" i="1" dirty="0" smtClean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straight years!</a:t>
            </a:r>
            <a:endParaRPr lang="en-AU" i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(And our tax deductibility </a:t>
            </a:r>
            <a:r>
              <a:rPr lang="en-AU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)</a:t>
            </a:r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dirty="0"/>
          </a:p>
          <a:p>
            <a:pPr>
              <a:tabLst>
                <a:tab pos="3321050" algn="l"/>
              </a:tabLst>
            </a:pPr>
            <a:endParaRPr lang="en-AU" sz="4000" dirty="0">
              <a:solidFill>
                <a:srgbClr val="F7A81B"/>
              </a:solidFill>
            </a:endParaRPr>
          </a:p>
          <a:p>
            <a:endParaRPr lang="en-AU" sz="4000" dirty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490092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75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925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7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34738</TotalTime>
  <Words>681</Words>
  <Application>Microsoft Office PowerPoint</Application>
  <PresentationFormat>Widescreen</PresentationFormat>
  <Paragraphs>190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Rotary Foundation Australia</vt:lpstr>
      <vt:lpstr>Background</vt:lpstr>
      <vt:lpstr>TARFT outcomes</vt:lpstr>
      <vt:lpstr>However…</vt:lpstr>
      <vt:lpstr>Rotary Foundation Australia</vt:lpstr>
      <vt:lpstr>Significant opportunities</vt:lpstr>
      <vt:lpstr>The new PBI</vt:lpstr>
      <vt:lpstr>Match made in heaven</vt:lpstr>
      <vt:lpstr>… Match made in heaven</vt:lpstr>
      <vt:lpstr>Beneficiary focus</vt:lpstr>
      <vt:lpstr>How can you help?</vt:lpstr>
      <vt:lpstr>…How can you help?</vt:lpstr>
      <vt:lpstr>Our aim</vt:lpstr>
      <vt:lpstr>Our methodology</vt:lpstr>
      <vt:lpstr>Club receiving funds</vt:lpstr>
      <vt:lpstr>Rotary Foundation Australia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Partnering with Rotary</dc:title>
  <dc:creator>Robert Byrne</dc:creator>
  <cp:lastModifiedBy>Robert Byrne</cp:lastModifiedBy>
  <cp:revision>322</cp:revision>
  <cp:lastPrinted>2018-11-11T16:38:45Z</cp:lastPrinted>
  <dcterms:created xsi:type="dcterms:W3CDTF">2018-10-22T01:27:55Z</dcterms:created>
  <dcterms:modified xsi:type="dcterms:W3CDTF">2021-02-19T21:19:39Z</dcterms:modified>
</cp:coreProperties>
</file>