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Lst>
  <p:notesMasterIdLst>
    <p:notesMasterId r:id="rId22"/>
  </p:notesMasterIdLst>
  <p:handoutMasterIdLst>
    <p:handoutMasterId r:id="rId23"/>
  </p:handoutMasterIdLst>
  <p:sldIdLst>
    <p:sldId id="281" r:id="rId3"/>
    <p:sldId id="405" r:id="rId4"/>
    <p:sldId id="344" r:id="rId5"/>
    <p:sldId id="265" r:id="rId6"/>
    <p:sldId id="311" r:id="rId7"/>
    <p:sldId id="395" r:id="rId8"/>
    <p:sldId id="396" r:id="rId9"/>
    <p:sldId id="397" r:id="rId10"/>
    <p:sldId id="342" r:id="rId11"/>
    <p:sldId id="308" r:id="rId12"/>
    <p:sldId id="333" r:id="rId13"/>
    <p:sldId id="310" r:id="rId14"/>
    <p:sldId id="399" r:id="rId15"/>
    <p:sldId id="353" r:id="rId16"/>
    <p:sldId id="404" r:id="rId17"/>
    <p:sldId id="354" r:id="rId18"/>
    <p:sldId id="307" r:id="rId19"/>
    <p:sldId id="340" r:id="rId20"/>
    <p:sldId id="343" r:id="rId21"/>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81B"/>
    <a:srgbClr val="7DDDFF"/>
    <a:srgbClr val="105F94"/>
    <a:srgbClr val="05609E"/>
    <a:srgbClr val="D91B5C"/>
    <a:srgbClr val="43CEFF"/>
    <a:srgbClr val="872175"/>
    <a:srgbClr val="01B4E7"/>
    <a:srgbClr val="54823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42" autoAdjust="0"/>
    <p:restoredTop sz="83721" autoAdjust="0"/>
  </p:normalViewPr>
  <p:slideViewPr>
    <p:cSldViewPr snapToGrid="0">
      <p:cViewPr varScale="1">
        <p:scale>
          <a:sx n="58" d="100"/>
          <a:sy n="58" d="100"/>
        </p:scale>
        <p:origin x="90" y="19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AU" sz="3200" b="1" dirty="0">
              <a:solidFill>
                <a:schemeClr val="accent2"/>
              </a:solidFill>
            </a:rPr>
            <a:t>Maternity Hospital in </a:t>
          </a:r>
          <a:r>
            <a:rPr lang="en-AU" sz="3200" b="1" dirty="0" err="1">
              <a:solidFill>
                <a:schemeClr val="accent2"/>
              </a:solidFill>
            </a:rPr>
            <a:t>Dolakha</a:t>
          </a:r>
          <a:r>
            <a:rPr lang="en-AU" sz="3200" b="1" dirty="0">
              <a:solidFill>
                <a:schemeClr val="accent2"/>
              </a:solidFill>
            </a:rPr>
            <a:t> - Nepal</a:t>
          </a:r>
          <a:endParaRPr lang="en-AU" sz="3200" dirty="0">
            <a:solidFill>
              <a:schemeClr val="accent2"/>
            </a:solidFill>
          </a:endParaRP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custLinFactNeighborX="5" custLinFactNeighborY="4769">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AU" sz="3200" b="1" dirty="0">
              <a:solidFill>
                <a:schemeClr val="accent2"/>
              </a:solidFill>
            </a:rPr>
            <a:t>Vocational Training Team in </a:t>
          </a:r>
          <a:r>
            <a:rPr lang="en-AU" sz="3200" b="1" dirty="0" err="1">
              <a:solidFill>
                <a:schemeClr val="accent2"/>
              </a:solidFill>
            </a:rPr>
            <a:t>Dhulikhel</a:t>
          </a:r>
          <a:r>
            <a:rPr lang="en-AU" sz="3200" b="1" dirty="0">
              <a:solidFill>
                <a:schemeClr val="accent2"/>
              </a:solidFill>
            </a:rPr>
            <a:t> - Nepal</a:t>
          </a:r>
          <a:endParaRPr lang="en-AU" sz="3200" dirty="0">
            <a:solidFill>
              <a:schemeClr val="accent2"/>
            </a:solidFill>
          </a:endParaRP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custLinFactNeighborX="5" custLinFactNeighborY="4769">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AU" sz="3200" dirty="0">
              <a:solidFill>
                <a:schemeClr val="accent2"/>
              </a:solidFill>
            </a:rPr>
            <a:t>Dr Michael </a:t>
          </a:r>
          <a:r>
            <a:rPr lang="en-AU" sz="3200" dirty="0" err="1">
              <a:solidFill>
                <a:schemeClr val="accent2"/>
              </a:solidFill>
            </a:rPr>
            <a:t>Ssonko</a:t>
          </a:r>
          <a:r>
            <a:rPr lang="en-AU" sz="3200" dirty="0">
              <a:solidFill>
                <a:schemeClr val="accent2"/>
              </a:solidFill>
            </a:rPr>
            <a:t>– Uganda</a:t>
          </a: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custLinFactNeighborX="6362" custLinFactNeighborY="-874">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AU" sz="3200" dirty="0">
              <a:solidFill>
                <a:schemeClr val="accent2"/>
              </a:solidFill>
            </a:rPr>
            <a:t>Dr Michael </a:t>
          </a:r>
          <a:r>
            <a:rPr lang="en-AU" sz="3200" dirty="0" err="1">
              <a:solidFill>
                <a:schemeClr val="accent2"/>
              </a:solidFill>
            </a:rPr>
            <a:t>Ssonko</a:t>
          </a:r>
          <a:r>
            <a:rPr lang="en-AU" sz="3200" dirty="0">
              <a:solidFill>
                <a:schemeClr val="accent2"/>
              </a:solidFill>
            </a:rPr>
            <a:t>– Uganda</a:t>
          </a: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US" sz="3200" dirty="0">
              <a:solidFill>
                <a:schemeClr val="accent2"/>
              </a:solidFill>
            </a:rPr>
            <a:t>Masala Village Water Project</a:t>
          </a:r>
          <a:endParaRPr lang="en-AU" sz="3200" dirty="0">
            <a:solidFill>
              <a:schemeClr val="accent2"/>
            </a:solidFill>
          </a:endParaRP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US" sz="3200" dirty="0">
              <a:solidFill>
                <a:schemeClr val="accent2"/>
              </a:solidFill>
            </a:rPr>
            <a:t>Masala Village Water Project</a:t>
          </a:r>
          <a:endParaRPr lang="en-AU" sz="3200" dirty="0">
            <a:solidFill>
              <a:schemeClr val="accent2"/>
            </a:solidFill>
          </a:endParaRP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AU" sz="3200" dirty="0">
              <a:solidFill>
                <a:schemeClr val="accent2"/>
              </a:solidFill>
            </a:rPr>
            <a:t>Little Blue Shed Project – Uganda</a:t>
          </a: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AU" sz="3200" dirty="0">
              <a:solidFill>
                <a:schemeClr val="accent2"/>
              </a:solidFill>
            </a:rPr>
            <a:t>Little Blue Shed Project – Uganda</a:t>
          </a: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custLinFactNeighborY="4773">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US" sz="3200" dirty="0">
              <a:solidFill>
                <a:schemeClr val="accent2"/>
              </a:solidFill>
            </a:rPr>
            <a:t>Future Learning in Fiji</a:t>
          </a:r>
          <a:endParaRPr lang="en-AU" sz="3200" dirty="0">
            <a:solidFill>
              <a:schemeClr val="accent2"/>
            </a:solidFill>
          </a:endParaRP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custLinFactNeighborX="5" custLinFactNeighborY="4769">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US" sz="3200" dirty="0">
              <a:solidFill>
                <a:schemeClr val="accent4"/>
              </a:solidFill>
            </a:rPr>
            <a:t>Future Learning in Fiji</a:t>
          </a:r>
          <a:endParaRPr lang="en-AU" sz="3200" dirty="0">
            <a:solidFill>
              <a:schemeClr val="accent4"/>
            </a:solidFill>
          </a:endParaRP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custLinFactNeighborX="5" custLinFactNeighborY="4769">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AU" sz="3200" b="1" dirty="0">
              <a:solidFill>
                <a:schemeClr val="accent2"/>
              </a:solidFill>
            </a:rPr>
            <a:t>St Mary’s Hospital - Kokopo PNG</a:t>
          </a:r>
          <a:endParaRPr lang="en-AU" sz="3200" dirty="0">
            <a:solidFill>
              <a:schemeClr val="accent2"/>
            </a:solidFill>
          </a:endParaRP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91304" custScaleY="63540" custLinFactNeighborX="5" custLinFactNeighborY="4769">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8977C5-77E0-4F45-9F59-10F562E5BE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AU"/>
        </a:p>
      </dgm:t>
    </dgm:pt>
    <dgm:pt modelId="{DA131C6F-8B8E-4BAD-BB80-81CEA8DCC070}">
      <dgm:prSet custT="1"/>
      <dgm:spPr>
        <a:solidFill>
          <a:schemeClr val="accent5">
            <a:lumMod val="75000"/>
          </a:schemeClr>
        </a:solidFill>
        <a:ln>
          <a:solidFill>
            <a:schemeClr val="bg1"/>
          </a:solidFill>
        </a:ln>
      </dgm:spPr>
      <dgm:t>
        <a:bodyPr/>
        <a:lstStyle/>
        <a:p>
          <a:pPr algn="ctr" rtl="0"/>
          <a:r>
            <a:rPr lang="en-US" sz="3200" dirty="0">
              <a:solidFill>
                <a:schemeClr val="accent4"/>
              </a:solidFill>
            </a:rPr>
            <a:t>St Peters Secondary School </a:t>
          </a:r>
          <a:r>
            <a:rPr lang="en-US" sz="3200" dirty="0" err="1">
              <a:solidFill>
                <a:schemeClr val="accent4"/>
              </a:solidFill>
            </a:rPr>
            <a:t>Viragalar</a:t>
          </a:r>
          <a:r>
            <a:rPr lang="en-US" sz="3200" dirty="0">
              <a:solidFill>
                <a:schemeClr val="accent4"/>
              </a:solidFill>
            </a:rPr>
            <a:t> India</a:t>
          </a:r>
          <a:endParaRPr lang="en-AU" sz="3200" dirty="0">
            <a:solidFill>
              <a:schemeClr val="accent4"/>
            </a:solidFill>
          </a:endParaRPr>
        </a:p>
      </dgm:t>
    </dgm:pt>
    <dgm:pt modelId="{AEA5F321-2FA6-4882-9FF4-E6DD3284E3B5}" type="parTrans" cxnId="{979F7063-D056-49A6-9067-C59630F65953}">
      <dgm:prSet/>
      <dgm:spPr/>
      <dgm:t>
        <a:bodyPr/>
        <a:lstStyle/>
        <a:p>
          <a:endParaRPr lang="en-AU"/>
        </a:p>
      </dgm:t>
    </dgm:pt>
    <dgm:pt modelId="{6B1EC5E6-AEAA-4C40-9D92-28FE76E21BC3}" type="sibTrans" cxnId="{979F7063-D056-49A6-9067-C59630F65953}">
      <dgm:prSet/>
      <dgm:spPr/>
      <dgm:t>
        <a:bodyPr/>
        <a:lstStyle/>
        <a:p>
          <a:endParaRPr lang="en-AU"/>
        </a:p>
      </dgm:t>
    </dgm:pt>
    <dgm:pt modelId="{4E002205-E639-4DE2-B0F3-E1A613EE1312}" type="pres">
      <dgm:prSet presAssocID="{358977C5-77E0-4F45-9F59-10F562E5BE2D}" presName="linear" presStyleCnt="0">
        <dgm:presLayoutVars>
          <dgm:animLvl val="lvl"/>
          <dgm:resizeHandles val="exact"/>
        </dgm:presLayoutVars>
      </dgm:prSet>
      <dgm:spPr/>
    </dgm:pt>
    <dgm:pt modelId="{9757A9E5-8FD4-4DB3-8BA9-546DE5BE5B7E}" type="pres">
      <dgm:prSet presAssocID="{DA131C6F-8B8E-4BAD-BB80-81CEA8DCC070}" presName="parentText" presStyleLbl="node1" presStyleIdx="0" presStyleCnt="1" custScaleX="100000" custScaleY="63637">
        <dgm:presLayoutVars>
          <dgm:chMax val="0"/>
          <dgm:bulletEnabled val="1"/>
        </dgm:presLayoutVars>
      </dgm:prSet>
      <dgm:spPr/>
    </dgm:pt>
  </dgm:ptLst>
  <dgm:cxnLst>
    <dgm:cxn modelId="{979F7063-D056-49A6-9067-C59630F65953}" srcId="{358977C5-77E0-4F45-9F59-10F562E5BE2D}" destId="{DA131C6F-8B8E-4BAD-BB80-81CEA8DCC070}" srcOrd="0" destOrd="0" parTransId="{AEA5F321-2FA6-4882-9FF4-E6DD3284E3B5}" sibTransId="{6B1EC5E6-AEAA-4C40-9D92-28FE76E21BC3}"/>
    <dgm:cxn modelId="{2F84668D-0E41-4F8D-A87E-944FE8234D27}" type="presOf" srcId="{358977C5-77E0-4F45-9F59-10F562E5BE2D}" destId="{4E002205-E639-4DE2-B0F3-E1A613EE1312}" srcOrd="0" destOrd="0" presId="urn:microsoft.com/office/officeart/2005/8/layout/vList2"/>
    <dgm:cxn modelId="{3A5F4BF3-DEA2-45DC-8CCF-D7E3FE43ADB2}" type="presOf" srcId="{DA131C6F-8B8E-4BAD-BB80-81CEA8DCC070}" destId="{9757A9E5-8FD4-4DB3-8BA9-546DE5BE5B7E}" srcOrd="0" destOrd="0" presId="urn:microsoft.com/office/officeart/2005/8/layout/vList2"/>
    <dgm:cxn modelId="{5E7C32FC-114D-492B-B012-313415F7FA00}" type="presParOf" srcId="{4E002205-E639-4DE2-B0F3-E1A613EE1312}" destId="{9757A9E5-8FD4-4DB3-8BA9-546DE5BE5B7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525031" y="50810"/>
          <a:ext cx="11012514" cy="773154"/>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AU" sz="3200" b="1" kern="1200" dirty="0">
              <a:solidFill>
                <a:schemeClr val="accent2"/>
              </a:solidFill>
            </a:rPr>
            <a:t>Maternity Hospital in </a:t>
          </a:r>
          <a:r>
            <a:rPr lang="en-AU" sz="3200" b="1" kern="1200" dirty="0" err="1">
              <a:solidFill>
                <a:schemeClr val="accent2"/>
              </a:solidFill>
            </a:rPr>
            <a:t>Dolakha</a:t>
          </a:r>
          <a:r>
            <a:rPr lang="en-AU" sz="3200" b="1" kern="1200" dirty="0">
              <a:solidFill>
                <a:schemeClr val="accent2"/>
              </a:solidFill>
            </a:rPr>
            <a:t> - Nepal</a:t>
          </a:r>
          <a:endParaRPr lang="en-AU" sz="3200" kern="1200" dirty="0">
            <a:solidFill>
              <a:schemeClr val="accent2"/>
            </a:solidFill>
          </a:endParaRPr>
        </a:p>
      </dsp:txBody>
      <dsp:txXfrm>
        <a:off x="562773" y="88552"/>
        <a:ext cx="10937030" cy="6976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525031" y="50810"/>
          <a:ext cx="11012514" cy="773154"/>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AU" sz="3200" b="1" kern="1200" dirty="0">
              <a:solidFill>
                <a:schemeClr val="accent2"/>
              </a:solidFill>
            </a:rPr>
            <a:t>Vocational Training Team in </a:t>
          </a:r>
          <a:r>
            <a:rPr lang="en-AU" sz="3200" b="1" kern="1200" dirty="0" err="1">
              <a:solidFill>
                <a:schemeClr val="accent2"/>
              </a:solidFill>
            </a:rPr>
            <a:t>Dhulikhel</a:t>
          </a:r>
          <a:r>
            <a:rPr lang="en-AU" sz="3200" b="1" kern="1200" dirty="0">
              <a:solidFill>
                <a:schemeClr val="accent2"/>
              </a:solidFill>
            </a:rPr>
            <a:t> - Nepal</a:t>
          </a:r>
          <a:endParaRPr lang="en-AU" sz="3200" kern="1200" dirty="0">
            <a:solidFill>
              <a:schemeClr val="accent2"/>
            </a:solidFill>
          </a:endParaRPr>
        </a:p>
      </dsp:txBody>
      <dsp:txXfrm>
        <a:off x="562773" y="88552"/>
        <a:ext cx="10937030" cy="6976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1038079" y="0"/>
          <a:ext cx="10899362" cy="761260"/>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AU" sz="3200" kern="1200" dirty="0">
              <a:solidFill>
                <a:schemeClr val="accent2"/>
              </a:solidFill>
            </a:rPr>
            <a:t>Dr Michael </a:t>
          </a:r>
          <a:r>
            <a:rPr lang="en-AU" sz="3200" kern="1200" dirty="0" err="1">
              <a:solidFill>
                <a:schemeClr val="accent2"/>
              </a:solidFill>
            </a:rPr>
            <a:t>Ssonko</a:t>
          </a:r>
          <a:r>
            <a:rPr lang="en-AU" sz="3200" kern="1200" dirty="0">
              <a:solidFill>
                <a:schemeClr val="accent2"/>
              </a:solidFill>
            </a:rPr>
            <a:t>– Uganda</a:t>
          </a:r>
        </a:p>
      </dsp:txBody>
      <dsp:txXfrm>
        <a:off x="1075241" y="37162"/>
        <a:ext cx="10825038" cy="6869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530108" y="35453"/>
          <a:ext cx="11131783" cy="773154"/>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AU" sz="3200" kern="1200" dirty="0">
              <a:solidFill>
                <a:schemeClr val="accent2"/>
              </a:solidFill>
            </a:rPr>
            <a:t>Dr Michael </a:t>
          </a:r>
          <a:r>
            <a:rPr lang="en-AU" sz="3200" kern="1200" dirty="0" err="1">
              <a:solidFill>
                <a:schemeClr val="accent2"/>
              </a:solidFill>
            </a:rPr>
            <a:t>Ssonko</a:t>
          </a:r>
          <a:r>
            <a:rPr lang="en-AU" sz="3200" kern="1200" dirty="0">
              <a:solidFill>
                <a:schemeClr val="accent2"/>
              </a:solidFill>
            </a:rPr>
            <a:t>– Uganda</a:t>
          </a:r>
        </a:p>
      </dsp:txBody>
      <dsp:txXfrm>
        <a:off x="567850" y="73195"/>
        <a:ext cx="11056299" cy="697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377702" y="254"/>
          <a:ext cx="7931395" cy="609090"/>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accent2"/>
              </a:solidFill>
            </a:rPr>
            <a:t>Masala Village Water Project</a:t>
          </a:r>
          <a:endParaRPr lang="en-AU" sz="3200" kern="1200" dirty="0">
            <a:solidFill>
              <a:schemeClr val="accent2"/>
            </a:solidFill>
          </a:endParaRPr>
        </a:p>
      </dsp:txBody>
      <dsp:txXfrm>
        <a:off x="407435" y="29987"/>
        <a:ext cx="7871929" cy="549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584284" y="163"/>
          <a:ext cx="12269427" cy="682960"/>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accent2"/>
              </a:solidFill>
            </a:rPr>
            <a:t>Masala Village Water Project</a:t>
          </a:r>
          <a:endParaRPr lang="en-AU" sz="3200" kern="1200" dirty="0">
            <a:solidFill>
              <a:schemeClr val="accent2"/>
            </a:solidFill>
          </a:endParaRPr>
        </a:p>
      </dsp:txBody>
      <dsp:txXfrm>
        <a:off x="617623" y="33502"/>
        <a:ext cx="12202749" cy="6162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530108" y="47763"/>
          <a:ext cx="11131783" cy="773154"/>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AU" sz="3200" kern="1200" dirty="0">
              <a:solidFill>
                <a:schemeClr val="accent2"/>
              </a:solidFill>
            </a:rPr>
            <a:t>Little Blue Shed Project – Uganda</a:t>
          </a:r>
        </a:p>
      </dsp:txBody>
      <dsp:txXfrm>
        <a:off x="567850" y="85505"/>
        <a:ext cx="11056299" cy="6976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530108" y="128700"/>
          <a:ext cx="11131783" cy="773154"/>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AU" sz="3200" kern="1200" dirty="0">
              <a:solidFill>
                <a:schemeClr val="accent2"/>
              </a:solidFill>
            </a:rPr>
            <a:t>Little Blue Shed Project – Uganda</a:t>
          </a:r>
        </a:p>
      </dsp:txBody>
      <dsp:txXfrm>
        <a:off x="567850" y="166442"/>
        <a:ext cx="11056299" cy="6976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578868" y="178893"/>
          <a:ext cx="12141748" cy="773154"/>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accent2"/>
              </a:solidFill>
            </a:rPr>
            <a:t>Future Learning in Fiji</a:t>
          </a:r>
          <a:endParaRPr lang="en-AU" sz="3200" kern="1200" dirty="0">
            <a:solidFill>
              <a:schemeClr val="accent2"/>
            </a:solidFill>
          </a:endParaRPr>
        </a:p>
      </dsp:txBody>
      <dsp:txXfrm>
        <a:off x="616610" y="216635"/>
        <a:ext cx="12066264" cy="6976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530717" y="128651"/>
          <a:ext cx="11131783" cy="773154"/>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accent4"/>
              </a:solidFill>
            </a:rPr>
            <a:t>Future Learning in Fiji</a:t>
          </a:r>
          <a:endParaRPr lang="en-AU" sz="3200" kern="1200" dirty="0">
            <a:solidFill>
              <a:schemeClr val="accent4"/>
            </a:solidFill>
          </a:endParaRPr>
        </a:p>
      </dsp:txBody>
      <dsp:txXfrm>
        <a:off x="568459" y="166393"/>
        <a:ext cx="11056299" cy="6976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527400" y="20107"/>
          <a:ext cx="11062210" cy="773154"/>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AU" sz="3200" b="1" kern="1200" dirty="0">
              <a:solidFill>
                <a:schemeClr val="accent2"/>
              </a:solidFill>
            </a:rPr>
            <a:t>St Mary’s Hospital - Kokopo PNG</a:t>
          </a:r>
          <a:endParaRPr lang="en-AU" sz="3200" kern="1200" dirty="0">
            <a:solidFill>
              <a:schemeClr val="accent2"/>
            </a:solidFill>
          </a:endParaRPr>
        </a:p>
      </dsp:txBody>
      <dsp:txXfrm>
        <a:off x="565142" y="57849"/>
        <a:ext cx="10986726" cy="6976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7A9E5-8FD4-4DB3-8BA9-546DE5BE5B7E}">
      <dsp:nvSpPr>
        <dsp:cNvPr id="0" name=""/>
        <dsp:cNvSpPr/>
      </dsp:nvSpPr>
      <dsp:spPr>
        <a:xfrm>
          <a:off x="0" y="70032"/>
          <a:ext cx="12192000" cy="774335"/>
        </a:xfrm>
        <a:prstGeom prst="roundRect">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accent4"/>
              </a:solidFill>
            </a:rPr>
            <a:t>St Peters Secondary School </a:t>
          </a:r>
          <a:r>
            <a:rPr lang="en-US" sz="3200" kern="1200" dirty="0" err="1">
              <a:solidFill>
                <a:schemeClr val="accent4"/>
              </a:solidFill>
            </a:rPr>
            <a:t>Viragalar</a:t>
          </a:r>
          <a:r>
            <a:rPr lang="en-US" sz="3200" kern="1200" dirty="0">
              <a:solidFill>
                <a:schemeClr val="accent4"/>
              </a:solidFill>
            </a:rPr>
            <a:t> India</a:t>
          </a:r>
          <a:endParaRPr lang="en-AU" sz="3200" kern="1200" dirty="0">
            <a:solidFill>
              <a:schemeClr val="accent4"/>
            </a:solidFill>
          </a:endParaRPr>
        </a:p>
      </dsp:txBody>
      <dsp:txXfrm>
        <a:off x="37800" y="107832"/>
        <a:ext cx="12116400" cy="6987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F78A82A5-EBAD-4C33-A5DB-2AF2111700CD}" type="datetimeFigureOut">
              <a:rPr lang="en-AU" smtClean="0"/>
              <a:t>24/05/2020</a:t>
            </a:fld>
            <a:endParaRPr lang="en-AU"/>
          </a:p>
        </p:txBody>
      </p:sp>
      <p:sp>
        <p:nvSpPr>
          <p:cNvPr id="4" name="Footer Placeholder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2476D64A-7542-4B8F-80D6-7537BEEBBF2A}" type="slidenum">
              <a:rPr lang="en-AU" smtClean="0"/>
              <a:t>‹#›</a:t>
            </a:fld>
            <a:endParaRPr lang="en-AU"/>
          </a:p>
        </p:txBody>
      </p:sp>
    </p:spTree>
    <p:extLst>
      <p:ext uri="{BB962C8B-B14F-4D97-AF65-F5344CB8AC3E}">
        <p14:creationId xmlns:p14="http://schemas.microsoft.com/office/powerpoint/2010/main" val="1243481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9FF562B1-2155-4A7A-94B4-16803C8F5744}" type="datetimeFigureOut">
              <a:rPr lang="en-AU" smtClean="0"/>
              <a:t>24/05/2020</a:t>
            </a:fld>
            <a:endParaRPr lang="en-AU"/>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A3BE5052-DA99-422B-9710-308E23D3BB92}" type="slidenum">
              <a:rPr lang="en-AU" smtClean="0"/>
              <a:t>‹#›</a:t>
            </a:fld>
            <a:endParaRPr lang="en-AU"/>
          </a:p>
        </p:txBody>
      </p:sp>
    </p:spTree>
    <p:extLst>
      <p:ext uri="{BB962C8B-B14F-4D97-AF65-F5344CB8AC3E}">
        <p14:creationId xmlns:p14="http://schemas.microsoft.com/office/powerpoint/2010/main" val="411595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applying for  Global Grant has been significantly simplified.</a:t>
            </a:r>
          </a:p>
          <a:p>
            <a:endParaRPr lang="en-US" dirty="0"/>
          </a:p>
          <a:p>
            <a:r>
              <a:rPr lang="en-US" dirty="0"/>
              <a:t>Let’s do a quick run-through of how it works.</a:t>
            </a:r>
            <a:endParaRPr lang="en-AU" dirty="0"/>
          </a:p>
        </p:txBody>
      </p:sp>
      <p:sp>
        <p:nvSpPr>
          <p:cNvPr id="4" name="Slide Number Placeholder 3"/>
          <p:cNvSpPr>
            <a:spLocks noGrp="1"/>
          </p:cNvSpPr>
          <p:nvPr>
            <p:ph type="sldNum" sz="quarter" idx="10"/>
          </p:nvPr>
        </p:nvSpPr>
        <p:spPr/>
        <p:txBody>
          <a:bodyPr/>
          <a:lstStyle/>
          <a:p>
            <a:fld id="{A3BE5052-DA99-422B-9710-308E23D3BB92}" type="slidenum">
              <a:rPr lang="en-AU" smtClean="0"/>
              <a:t>1</a:t>
            </a:fld>
            <a:endParaRPr lang="en-AU"/>
          </a:p>
        </p:txBody>
      </p:sp>
    </p:spTree>
    <p:extLst>
      <p:ext uri="{BB962C8B-B14F-4D97-AF65-F5344CB8AC3E}">
        <p14:creationId xmlns:p14="http://schemas.microsoft.com/office/powerpoint/2010/main" val="19878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10</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575011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11</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3213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12</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122005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13</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17292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600" dirty="0">
                <a:latin typeface="Arial" panose="020B0604020202020204" pitchFamily="34" charset="0"/>
                <a:cs typeface="Arial" panose="020B0604020202020204" pitchFamily="34" charset="0"/>
              </a:rPr>
              <a:t>Second is Vocational Training Teams</a:t>
            </a:r>
          </a:p>
          <a:p>
            <a:pPr marL="0" indent="0">
              <a:buFont typeface="Arial" pitchFamily="34" charset="0"/>
              <a:buNone/>
            </a:pPr>
            <a:endParaRPr lang="en-US" sz="1600" dirty="0">
              <a:latin typeface="Arial" panose="020B0604020202020204" pitchFamily="34" charset="0"/>
              <a:cs typeface="Arial" panose="020B0604020202020204" pitchFamily="34" charset="0"/>
            </a:endParaRPr>
          </a:p>
          <a:p>
            <a:pPr marL="174708" indent="-174708">
              <a:buFont typeface="Arial" pitchFamily="34" charset="0"/>
              <a:buChar char="•"/>
            </a:pPr>
            <a:r>
              <a:rPr lang="en-US" sz="1600" dirty="0">
                <a:latin typeface="Arial" panose="020B0604020202020204" pitchFamily="34" charset="0"/>
                <a:cs typeface="Arial" panose="020B0604020202020204" pitchFamily="34" charset="0"/>
              </a:rPr>
              <a:t>These teams are groups of professionals who travel, either to learn more about their vocation or to teach local professionals about a particular field. These teams can expand the knowledge and skills of individuals and communities. </a:t>
            </a:r>
          </a:p>
          <a:p>
            <a:endParaRPr lang="en-US" sz="1600" dirty="0">
              <a:latin typeface="Arial" panose="020B0604020202020204" pitchFamily="34" charset="0"/>
              <a:cs typeface="Arial" panose="020B0604020202020204" pitchFamily="34" charset="0"/>
            </a:endParaRPr>
          </a:p>
          <a:p>
            <a:pPr marL="174708" indent="-174708">
              <a:buFont typeface="Arial" pitchFamily="34" charset="0"/>
              <a:buChar char="•"/>
            </a:pPr>
            <a:r>
              <a:rPr lang="en-US" sz="1600" dirty="0">
                <a:latin typeface="Arial" panose="020B0604020202020204" pitchFamily="34" charset="0"/>
                <a:cs typeface="Arial" panose="020B0604020202020204" pitchFamily="34" charset="0"/>
              </a:rPr>
              <a:t>The vocational training team concept was inspired by the successes of past grant programs, including Group Study Exchange and Volunteer Service Grants. </a:t>
            </a:r>
          </a:p>
          <a:p>
            <a:pPr marL="174708" indent="-174708">
              <a:buFont typeface="Arial" pitchFamily="34" charset="0"/>
              <a:buChar char="•"/>
            </a:pPr>
            <a:endParaRPr lang="en-US" sz="1600" dirty="0">
              <a:latin typeface="Arial" panose="020B0604020202020204" pitchFamily="34" charset="0"/>
              <a:cs typeface="Arial" panose="020B0604020202020204" pitchFamily="34" charset="0"/>
            </a:endParaRPr>
          </a:p>
          <a:p>
            <a:pPr marL="174708" indent="-174708">
              <a:buFont typeface="Arial" pitchFamily="34" charset="0"/>
              <a:buChar char="•"/>
            </a:pPr>
            <a:r>
              <a:rPr lang="en-US" sz="1600" dirty="0">
                <a:latin typeface="Arial" panose="020B0604020202020204" pitchFamily="34" charset="0"/>
                <a:cs typeface="Arial" panose="020B0604020202020204" pitchFamily="34" charset="0"/>
              </a:rPr>
              <a:t>Rotary clubs and districts can support vocational training teams through District Grants or Global Grants.</a:t>
            </a:r>
          </a:p>
        </p:txBody>
      </p:sp>
      <p:sp>
        <p:nvSpPr>
          <p:cNvPr id="4" name="Slide Number Placeholder 3"/>
          <p:cNvSpPr>
            <a:spLocks noGrp="1"/>
          </p:cNvSpPr>
          <p:nvPr>
            <p:ph type="sldNum" sz="quarter" idx="10"/>
          </p:nvPr>
        </p:nvSpPr>
        <p:spPr/>
        <p:txBody>
          <a:bodyPr/>
          <a:lstStyle/>
          <a:p>
            <a:fld id="{513117EE-ED3F-49FE-81EF-84B11979D6A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355396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15</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051065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is Global Grant Scholarships.</a:t>
            </a:r>
          </a:p>
          <a:p>
            <a:endParaRPr lang="en-US" dirty="0"/>
          </a:p>
          <a:p>
            <a:r>
              <a:rPr lang="en-US" dirty="0"/>
              <a:t>Rotary clubs in Germany and England</a:t>
            </a:r>
            <a:r>
              <a:rPr lang="en-US" baseline="0" dirty="0"/>
              <a:t> worked together to provide a global grant scholarship to </a:t>
            </a:r>
            <a:r>
              <a:rPr lang="en-US" dirty="0"/>
              <a:t>Dr. Sven Jungmann, who</a:t>
            </a:r>
            <a:r>
              <a:rPr lang="en-US" baseline="0" dirty="0"/>
              <a:t> </a:t>
            </a:r>
            <a:r>
              <a:rPr lang="en-US" dirty="0"/>
              <a:t>received a Master of Public Policy at Oxford University in England.</a:t>
            </a:r>
          </a:p>
        </p:txBody>
      </p:sp>
      <p:sp>
        <p:nvSpPr>
          <p:cNvPr id="4" name="Slide Number Placeholder 3"/>
          <p:cNvSpPr>
            <a:spLocks noGrp="1"/>
          </p:cNvSpPr>
          <p:nvPr>
            <p:ph type="sldNum" sz="quarter" idx="10"/>
          </p:nvPr>
        </p:nvSpPr>
        <p:spPr/>
        <p:txBody>
          <a:bodyPr/>
          <a:lstStyle/>
          <a:p>
            <a:fld id="{8BAB0936-A299-40F2-A345-9E79BAA43F3C}" type="slidenum">
              <a:rPr lang="en-US" smtClean="0"/>
              <a:t>16</a:t>
            </a:fld>
            <a:endParaRPr lang="en-US" dirty="0"/>
          </a:p>
        </p:txBody>
      </p:sp>
    </p:spTree>
    <p:extLst>
      <p:ext uri="{BB962C8B-B14F-4D97-AF65-F5344CB8AC3E}">
        <p14:creationId xmlns:p14="http://schemas.microsoft.com/office/powerpoint/2010/main" val="218553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17</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2712443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18</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894224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Global grants support large international activities with sustainable, measurable outcomes in Rotary’s</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Areas of Focus</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a:t>
            </a:r>
          </a:p>
          <a:p>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A key feature of global grants is partnership, between the club or district where the activity will occur and a club or district in another country.</a:t>
            </a:r>
          </a:p>
          <a:p>
            <a:endParaRPr lang="en-US" sz="1200" b="0" i="0" kern="1200" dirty="0">
              <a:solidFill>
                <a:schemeClr val="tx1"/>
              </a:solidFill>
              <a:effectLst/>
              <a:latin typeface="Arial" pitchFamily="-107" charset="0"/>
              <a:ea typeface="Arial" pitchFamily="1" charset="0"/>
              <a:cs typeface="Arial" charset="0"/>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Foundation’s World Fund provides a minimum of $15,000 and maximum of $200,000</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in funding.</a:t>
            </a:r>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District Designated Funds are matched at 100% and cash is matched at 50%.</a:t>
            </a:r>
          </a:p>
          <a:p>
            <a:endParaRPr lang="en-US" sz="1200" b="0" i="0" kern="1200" dirty="0">
              <a:solidFill>
                <a:schemeClr val="tx1"/>
              </a:solidFill>
              <a:effectLst/>
              <a:latin typeface="Arial" pitchFamily="-107" charset="0"/>
              <a:ea typeface="ヒラギノ角ゴ Pro W3" pitchFamily="-107" charset="-128"/>
              <a:cs typeface="Arial" charset="0"/>
            </a:endParaRPr>
          </a:p>
          <a:p>
            <a:r>
              <a:rPr lang="en-US" sz="1200" b="0" i="0" kern="1200" dirty="0">
                <a:solidFill>
                  <a:schemeClr val="tx1"/>
                </a:solidFill>
                <a:effectLst/>
                <a:latin typeface="Arial" pitchFamily="-107" charset="0"/>
                <a:ea typeface="ヒラギノ角ゴ Pro W3" pitchFamily="-107" charset="-128"/>
                <a:cs typeface="Arial" charset="0"/>
              </a:rPr>
              <a:t>The child in this photo no longer has to travel over</a:t>
            </a:r>
            <a:r>
              <a:rPr lang="en-US" sz="1200" b="0" i="0" kern="1200" baseline="0" dirty="0">
                <a:solidFill>
                  <a:schemeClr val="tx1"/>
                </a:solidFill>
                <a:effectLst/>
                <a:latin typeface="Arial" pitchFamily="-107" charset="0"/>
                <a:ea typeface="ヒラギノ角ゴ Pro W3" pitchFamily="-107" charset="-128"/>
                <a:cs typeface="Arial" charset="0"/>
              </a:rPr>
              <a:t> a thousand kilometres to receive dialysis treatment – thanks to a new clinic in the north-west of South Australia, funded with the assistance of a Global Grant.</a:t>
            </a:r>
            <a:endParaRPr lang="en-US" sz="1200" kern="1200" dirty="0">
              <a:solidFill>
                <a:schemeClr val="tx1"/>
              </a:solidFill>
              <a:effectLst/>
              <a:latin typeface="Arial" charset="0"/>
              <a:ea typeface="Arial" pitchFamily="1" charset="0"/>
              <a:cs typeface="Arial" charset="0"/>
            </a:endParaRPr>
          </a:p>
        </p:txBody>
      </p:sp>
      <p:sp>
        <p:nvSpPr>
          <p:cNvPr id="4" name="Slide Number Placeholder 3"/>
          <p:cNvSpPr>
            <a:spLocks noGrp="1"/>
          </p:cNvSpPr>
          <p:nvPr>
            <p:ph type="sldNum" sz="quarter" idx="10"/>
          </p:nvPr>
        </p:nvSpPr>
        <p:spPr/>
        <p:txBody>
          <a:bodyPr/>
          <a:lstStyle/>
          <a:p>
            <a:fld id="{8BAB0936-A299-40F2-A345-9E79BAA43F3C}" type="slidenum">
              <a:rPr lang="en-US" smtClean="0"/>
              <a:t>19</a:t>
            </a:fld>
            <a:endParaRPr lang="en-US" dirty="0"/>
          </a:p>
        </p:txBody>
      </p:sp>
    </p:spTree>
    <p:extLst>
      <p:ext uri="{BB962C8B-B14F-4D97-AF65-F5344CB8AC3E}">
        <p14:creationId xmlns:p14="http://schemas.microsoft.com/office/powerpoint/2010/main" val="93613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Global grants support large international activities with sustainable, measurable outcomes in Rotary’s</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Areas of Focus</a:t>
            </a:r>
            <a:r>
              <a:rPr lang="en-US" sz="1200" b="0" i="0" kern="1200" dirty="0">
                <a:solidFill>
                  <a:schemeClr val="tx1"/>
                </a:solidFill>
                <a:effectLst/>
                <a:latin typeface="Arial" pitchFamily="-107" charset="0"/>
                <a:ea typeface="ヒラギノ角ゴ Pro W3" pitchFamily="-107" charset="-128"/>
                <a:cs typeface="ヒラギノ角ゴ Pro W3" pitchFamily="-107" charset="-128"/>
              </a:rPr>
              <a:t>. </a:t>
            </a:r>
          </a:p>
          <a:p>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A key feature of global grants is partnership, between the club or district where the activity will occur and a club or district in another country.</a:t>
            </a:r>
          </a:p>
          <a:p>
            <a:endParaRPr lang="en-US" sz="1200" b="0" i="0" kern="1200" dirty="0">
              <a:solidFill>
                <a:schemeClr val="tx1"/>
              </a:solidFill>
              <a:effectLst/>
              <a:latin typeface="Arial" pitchFamily="-107" charset="0"/>
              <a:ea typeface="Arial" pitchFamily="1" charset="0"/>
              <a:cs typeface="Arial" charset="0"/>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The Foundation’s World Fund provides a minimum of $15,000 and maximum of $200,000</a:t>
            </a:r>
            <a:r>
              <a:rPr lang="en-US" sz="1200" b="0" i="0" kern="1200" baseline="0" dirty="0">
                <a:solidFill>
                  <a:schemeClr val="tx1"/>
                </a:solidFill>
                <a:effectLst/>
                <a:latin typeface="Arial" pitchFamily="-107" charset="0"/>
                <a:ea typeface="ヒラギノ角ゴ Pro W3" pitchFamily="-107" charset="-128"/>
                <a:cs typeface="ヒラギノ角ゴ Pro W3" pitchFamily="-107" charset="-128"/>
              </a:rPr>
              <a:t> in funding.</a:t>
            </a:r>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endParaRPr lang="en-US" sz="1200" b="0" i="0" kern="1200" dirty="0">
              <a:solidFill>
                <a:schemeClr val="tx1"/>
              </a:solidFill>
              <a:effectLst/>
              <a:latin typeface="Arial" pitchFamily="-107" charset="0"/>
              <a:ea typeface="ヒラギノ角ゴ Pro W3" pitchFamily="-107" charset="-128"/>
              <a:cs typeface="ヒラギノ角ゴ Pro W3" pitchFamily="-107" charset="-128"/>
            </a:endParaRPr>
          </a:p>
          <a:p>
            <a:r>
              <a:rPr lang="en-US" sz="1200" b="0" i="0" kern="1200" dirty="0">
                <a:solidFill>
                  <a:schemeClr val="tx1"/>
                </a:solidFill>
                <a:effectLst/>
                <a:latin typeface="Arial" pitchFamily="-107" charset="0"/>
                <a:ea typeface="ヒラギノ角ゴ Pro W3" pitchFamily="-107" charset="-128"/>
                <a:cs typeface="ヒラギノ角ゴ Pro W3" pitchFamily="-107" charset="-128"/>
              </a:rPr>
              <a:t>District Designated Funds are matched at 100% and cash is matched at 50%.</a:t>
            </a:r>
          </a:p>
          <a:p>
            <a:endParaRPr lang="en-US" sz="1200" b="0" i="0" kern="1200" dirty="0">
              <a:solidFill>
                <a:schemeClr val="tx1"/>
              </a:solidFill>
              <a:effectLst/>
              <a:latin typeface="Arial" pitchFamily="-107" charset="0"/>
              <a:ea typeface="ヒラギノ角ゴ Pro W3" pitchFamily="-107" charset="-128"/>
              <a:cs typeface="Arial" charset="0"/>
            </a:endParaRPr>
          </a:p>
          <a:p>
            <a:r>
              <a:rPr lang="en-US" sz="1200" b="0" i="0" kern="1200" dirty="0">
                <a:solidFill>
                  <a:schemeClr val="tx1"/>
                </a:solidFill>
                <a:effectLst/>
                <a:latin typeface="Arial" pitchFamily="-107" charset="0"/>
                <a:ea typeface="ヒラギノ角ゴ Pro W3" pitchFamily="-107" charset="-128"/>
                <a:cs typeface="Arial" charset="0"/>
              </a:rPr>
              <a:t>The child in this photo no longer has to travel over</a:t>
            </a:r>
            <a:r>
              <a:rPr lang="en-US" sz="1200" b="0" i="0" kern="1200" baseline="0" dirty="0">
                <a:solidFill>
                  <a:schemeClr val="tx1"/>
                </a:solidFill>
                <a:effectLst/>
                <a:latin typeface="Arial" pitchFamily="-107" charset="0"/>
                <a:ea typeface="ヒラギノ角ゴ Pro W3" pitchFamily="-107" charset="-128"/>
                <a:cs typeface="Arial" charset="0"/>
              </a:rPr>
              <a:t> a thousand kilometres to receive dialysis treatment – thanks to a new clinic in the north-west of South Australia, funded with the assistance of a Global Grant.</a:t>
            </a:r>
            <a:endParaRPr lang="en-US" sz="1200" kern="1200" dirty="0">
              <a:solidFill>
                <a:schemeClr val="tx1"/>
              </a:solidFill>
              <a:effectLst/>
              <a:latin typeface="Arial" charset="0"/>
              <a:ea typeface="Arial" pitchFamily="1" charset="0"/>
              <a:cs typeface="Arial" charset="0"/>
            </a:endParaRPr>
          </a:p>
        </p:txBody>
      </p:sp>
      <p:sp>
        <p:nvSpPr>
          <p:cNvPr id="4" name="Slide Number Placeholder 3"/>
          <p:cNvSpPr>
            <a:spLocks noGrp="1"/>
          </p:cNvSpPr>
          <p:nvPr>
            <p:ph type="sldNum" sz="quarter" idx="10"/>
          </p:nvPr>
        </p:nvSpPr>
        <p:spPr/>
        <p:txBody>
          <a:bodyPr/>
          <a:lstStyle/>
          <a:p>
            <a:fld id="{8BAB0936-A299-40F2-A345-9E79BAA43F3C}" type="slidenum">
              <a:rPr lang="en-US" smtClean="0"/>
              <a:t>2</a:t>
            </a:fld>
            <a:endParaRPr lang="en-US" dirty="0"/>
          </a:p>
        </p:txBody>
      </p:sp>
    </p:spTree>
    <p:extLst>
      <p:ext uri="{BB962C8B-B14F-4D97-AF65-F5344CB8AC3E}">
        <p14:creationId xmlns:p14="http://schemas.microsoft.com/office/powerpoint/2010/main" val="292623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Global grants must support at least one of Rotary’s six areas of focus, which reflect critical humanitarian needs that Rotarians are addressing worldwide.</a:t>
            </a:r>
          </a:p>
        </p:txBody>
      </p:sp>
      <p:sp>
        <p:nvSpPr>
          <p:cNvPr id="4" name="Slide Number Placeholder 3"/>
          <p:cNvSpPr>
            <a:spLocks noGrp="1"/>
          </p:cNvSpPr>
          <p:nvPr>
            <p:ph type="sldNum" sz="quarter" idx="10"/>
          </p:nvPr>
        </p:nvSpPr>
        <p:spPr/>
        <p:txBody>
          <a:bodyPr/>
          <a:lstStyle/>
          <a:p>
            <a:fld id="{8BAB0936-A299-40F2-A345-9E79BAA43F3C}" type="slidenum">
              <a:rPr lang="en-US" smtClean="0"/>
              <a:t>3</a:t>
            </a:fld>
            <a:endParaRPr lang="en-US" dirty="0"/>
          </a:p>
        </p:txBody>
      </p:sp>
    </p:spTree>
    <p:extLst>
      <p:ext uri="{BB962C8B-B14F-4D97-AF65-F5344CB8AC3E}">
        <p14:creationId xmlns:p14="http://schemas.microsoft.com/office/powerpoint/2010/main" val="183426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38B4E6-144C-4E4A-BB6D-E83B86E06CD2}" type="slidenum">
              <a:rPr lang="en-US" smtClean="0"/>
              <a:t>4</a:t>
            </a:fld>
            <a:endParaRPr lang="en-US"/>
          </a:p>
        </p:txBody>
      </p:sp>
    </p:spTree>
    <p:extLst>
      <p:ext uri="{BB962C8B-B14F-4D97-AF65-F5344CB8AC3E}">
        <p14:creationId xmlns:p14="http://schemas.microsoft.com/office/powerpoint/2010/main" val="16512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5</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9074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6</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29251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7</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405898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8</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385214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3600">
                <a:solidFill>
                  <a:schemeClr val="bg1"/>
                </a:solidFill>
                <a:latin typeface="Georgia" pitchFamily="18" charset="0"/>
                <a:cs typeface="Arial" charset="0"/>
              </a:defRPr>
            </a:lvl1pPr>
            <a:lvl2pPr marL="742909" indent="-285734" eaLnBrk="0" hangingPunct="0">
              <a:defRPr sz="3600">
                <a:solidFill>
                  <a:schemeClr val="bg1"/>
                </a:solidFill>
                <a:latin typeface="Georgia" pitchFamily="18" charset="0"/>
                <a:cs typeface="Arial" charset="0"/>
              </a:defRPr>
            </a:lvl2pPr>
            <a:lvl3pPr marL="1142937" indent="-228587" eaLnBrk="0" hangingPunct="0">
              <a:defRPr sz="3600">
                <a:solidFill>
                  <a:schemeClr val="bg1"/>
                </a:solidFill>
                <a:latin typeface="Georgia" pitchFamily="18" charset="0"/>
                <a:cs typeface="Arial" charset="0"/>
              </a:defRPr>
            </a:lvl3pPr>
            <a:lvl4pPr marL="1600112" indent="-228587" eaLnBrk="0" hangingPunct="0">
              <a:defRPr sz="3600">
                <a:solidFill>
                  <a:schemeClr val="bg1"/>
                </a:solidFill>
                <a:latin typeface="Georgia" pitchFamily="18" charset="0"/>
                <a:cs typeface="Arial" charset="0"/>
              </a:defRPr>
            </a:lvl4pPr>
            <a:lvl5pPr marL="2057287" indent="-228587" eaLnBrk="0" hangingPunct="0">
              <a:defRPr sz="3600">
                <a:solidFill>
                  <a:schemeClr val="bg1"/>
                </a:solidFill>
                <a:latin typeface="Georgia" pitchFamily="18" charset="0"/>
                <a:cs typeface="Arial" charset="0"/>
              </a:defRPr>
            </a:lvl5pPr>
            <a:lvl6pPr marL="2514461"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6pPr>
            <a:lvl7pPr marL="297163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7pPr>
            <a:lvl8pPr marL="3428810"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8pPr>
            <a:lvl9pPr marL="3885985" indent="-228587" eaLnBrk="0" fontAlgn="base" hangingPunct="0">
              <a:spcBef>
                <a:spcPct val="40000"/>
              </a:spcBef>
              <a:spcAft>
                <a:spcPct val="0"/>
              </a:spcAft>
              <a:buClr>
                <a:srgbClr val="FFDA4E"/>
              </a:buClr>
              <a:buSzPct val="60000"/>
              <a:buChar char="•"/>
              <a:defRPr sz="3600">
                <a:solidFill>
                  <a:schemeClr val="bg1"/>
                </a:solidFill>
                <a:latin typeface="Georgia" pitchFamily="18" charset="0"/>
                <a:cs typeface="Arial" charset="0"/>
              </a:defRPr>
            </a:lvl9pPr>
          </a:lstStyle>
          <a:p>
            <a:pPr eaLnBrk="1" hangingPunct="1"/>
            <a:fld id="{C377795B-5CBB-4058-A63B-45B143D29A36}" type="slidenum">
              <a:rPr lang="en-US" sz="1200">
                <a:solidFill>
                  <a:schemeClr val="tx1"/>
                </a:solidFill>
                <a:latin typeface="Arial" charset="0"/>
              </a:rPr>
              <a:pPr eaLnBrk="1" hangingPunct="1"/>
              <a:t>9</a:t>
            </a:fld>
            <a:endParaRPr lang="en-US" sz="1200" dirty="0">
              <a:solidFill>
                <a:schemeClr val="tx1"/>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a:latin typeface="Arial" charset="0"/>
              <a:cs typeface="Arial" charset="0"/>
            </a:endParaRPr>
          </a:p>
        </p:txBody>
      </p:sp>
    </p:spTree>
    <p:extLst>
      <p:ext uri="{BB962C8B-B14F-4D97-AF65-F5344CB8AC3E}">
        <p14:creationId xmlns:p14="http://schemas.microsoft.com/office/powerpoint/2010/main" val="148970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4721" y="2019719"/>
            <a:ext cx="10922559" cy="1490244"/>
          </a:xfrm>
        </p:spPr>
        <p:txBody>
          <a:bodyPr anchor="b">
            <a:normAutofit/>
          </a:bodyPr>
          <a:lstStyle>
            <a:lvl1pPr algn="ctr">
              <a:defRPr sz="6600" b="1">
                <a:latin typeface="+mn-lt"/>
              </a:defRPr>
            </a:lvl1pPr>
          </a:lstStyle>
          <a:p>
            <a:r>
              <a:rPr lang="en-US" dirty="0"/>
              <a:t>Click to edit Master title style</a:t>
            </a:r>
            <a:endParaRPr lang="en-AU" dirty="0"/>
          </a:p>
        </p:txBody>
      </p:sp>
      <p:sp>
        <p:nvSpPr>
          <p:cNvPr id="3" name="Subtitle 2"/>
          <p:cNvSpPr>
            <a:spLocks noGrp="1"/>
          </p:cNvSpPr>
          <p:nvPr>
            <p:ph type="subTitle" idx="1"/>
          </p:nvPr>
        </p:nvSpPr>
        <p:spPr>
          <a:xfrm>
            <a:off x="0" y="4381081"/>
            <a:ext cx="12192000" cy="695886"/>
          </a:xfrm>
          <a:solidFill>
            <a:srgbClr val="F7A81B"/>
          </a:solidFill>
        </p:spPr>
        <p:txBody>
          <a:bodyPr anchor="ctr" anchorCtr="0">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593" y="475488"/>
            <a:ext cx="3906196" cy="1472184"/>
          </a:xfrm>
          <a:prstGeom prst="rect">
            <a:avLst/>
          </a:prstGeom>
        </p:spPr>
      </p:pic>
    </p:spTree>
    <p:extLst>
      <p:ext uri="{BB962C8B-B14F-4D97-AF65-F5344CB8AC3E}">
        <p14:creationId xmlns:p14="http://schemas.microsoft.com/office/powerpoint/2010/main" val="190276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66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lang="en-AU" sz="4000" b="1" kern="1200" dirty="0">
                <a:solidFill>
                  <a:srgbClr val="F7A81B"/>
                </a:solidFill>
                <a:latin typeface="+mn-lt"/>
                <a:ea typeface="+mj-ea"/>
                <a:cs typeface="+mj-cs"/>
              </a:defRPr>
            </a:lvl1pPr>
          </a:lstStyle>
          <a:p>
            <a:r>
              <a:rPr lang="en-US" dirty="0"/>
              <a:t>Click to edit Master title style</a:t>
            </a:r>
            <a:endParaRPr lang="en-AU"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240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lang="en-AU" sz="4000" b="1" kern="1200" dirty="0">
                <a:solidFill>
                  <a:srgbClr val="F7A81B"/>
                </a:solidFill>
                <a:latin typeface="+mn-lt"/>
                <a:ea typeface="+mj-ea"/>
                <a:cs typeface="+mj-cs"/>
              </a:defRPr>
            </a:lvl1pPr>
          </a:lstStyle>
          <a:p>
            <a:r>
              <a:rPr lang="en-US" dirty="0"/>
              <a:t>Click to edit Master title style</a:t>
            </a:r>
            <a:endParaRPr lang="en-AU"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14538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AU" sz="5400" b="1" kern="1200" dirty="0">
                <a:solidFill>
                  <a:srgbClr val="F7A81B"/>
                </a:solidFill>
                <a:latin typeface="+mn-lt"/>
                <a:ea typeface="+mj-ea"/>
                <a:cs typeface="+mj-cs"/>
              </a:defRPr>
            </a:lvl1p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401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normAutofit/>
          </a:bodyPr>
          <a:lstStyle>
            <a:lvl1pPr>
              <a:defRPr lang="en-AU" sz="5400" b="1" kern="1200" dirty="0">
                <a:solidFill>
                  <a:srgbClr val="F7A81B"/>
                </a:solidFill>
                <a:latin typeface="+mn-lt"/>
                <a:ea typeface="+mj-ea"/>
                <a:cs typeface="+mj-cs"/>
              </a:defRPr>
            </a:lvl1pPr>
          </a:lstStyle>
          <a:p>
            <a:r>
              <a:rPr lang="en-US" dirty="0"/>
              <a:t>Click to edit Master title style</a:t>
            </a:r>
            <a:endParaRPr lang="en-AU"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27432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9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2016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388229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780842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09532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4721" y="2019719"/>
            <a:ext cx="10922559" cy="1490244"/>
          </a:xfrm>
        </p:spPr>
        <p:txBody>
          <a:bodyPr anchor="b">
            <a:normAutofit/>
          </a:bodyPr>
          <a:lstStyle>
            <a:lvl1pPr algn="ctr">
              <a:defRPr sz="6600" b="1">
                <a:latin typeface="+mn-lt"/>
              </a:defRPr>
            </a:lvl1pPr>
          </a:lstStyle>
          <a:p>
            <a:r>
              <a:rPr lang="en-US" dirty="0"/>
              <a:t>Click to edit Master title style</a:t>
            </a:r>
            <a:endParaRPr lang="en-AU" dirty="0"/>
          </a:p>
        </p:txBody>
      </p:sp>
      <p:sp>
        <p:nvSpPr>
          <p:cNvPr id="3" name="Subtitle 2"/>
          <p:cNvSpPr>
            <a:spLocks noGrp="1"/>
          </p:cNvSpPr>
          <p:nvPr>
            <p:ph type="subTitle" idx="1"/>
          </p:nvPr>
        </p:nvSpPr>
        <p:spPr>
          <a:xfrm>
            <a:off x="0" y="4381081"/>
            <a:ext cx="12192000" cy="695886"/>
          </a:xfrm>
          <a:solidFill>
            <a:srgbClr val="01B4E7"/>
          </a:solidFill>
        </p:spPr>
        <p:txBody>
          <a:bodyPr anchor="ctr" anchorCtr="0">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593" y="475488"/>
            <a:ext cx="3906196" cy="1472184"/>
          </a:xfrm>
          <a:prstGeom prst="rect">
            <a:avLst/>
          </a:prstGeom>
        </p:spPr>
      </p:pic>
    </p:spTree>
    <p:extLst>
      <p:ext uri="{BB962C8B-B14F-4D97-AF65-F5344CB8AC3E}">
        <p14:creationId xmlns:p14="http://schemas.microsoft.com/office/powerpoint/2010/main" val="1650690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28621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sz="1800">
              <a:solidFill>
                <a:srgbClr val="FFFFFF"/>
              </a:solidFill>
              <a:ea typeface="ヒラギノ角ゴ Pro W3" pitchFamily="-84" charset="-128"/>
            </a:endParaRPr>
          </a:p>
        </p:txBody>
      </p:sp>
      <p:sp>
        <p:nvSpPr>
          <p:cNvPr id="5" name="Rectangle 4"/>
          <p:cNvSpPr>
            <a:spLocks noChangeArrowheads="1"/>
          </p:cNvSpPr>
          <p:nvPr userDrawn="1"/>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1800">
              <a:solidFill>
                <a:srgbClr val="FFFFFF"/>
              </a:solidFill>
              <a:latin typeface="Calibri" pitchFamily="34" charset="0"/>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023920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6173265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044643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667646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740933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605116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8535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38273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402040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4721" y="2019719"/>
            <a:ext cx="10922559" cy="1490244"/>
          </a:xfrm>
        </p:spPr>
        <p:txBody>
          <a:bodyPr anchor="b">
            <a:normAutofit/>
          </a:bodyPr>
          <a:lstStyle>
            <a:lvl1pPr algn="ctr">
              <a:defRPr sz="6600" b="1">
                <a:latin typeface="+mn-lt"/>
              </a:defRPr>
            </a:lvl1pPr>
          </a:lstStyle>
          <a:p>
            <a:r>
              <a:rPr lang="en-US" dirty="0"/>
              <a:t>Click to edit Master title style</a:t>
            </a:r>
            <a:endParaRPr lang="en-AU" dirty="0"/>
          </a:p>
        </p:txBody>
      </p:sp>
      <p:sp>
        <p:nvSpPr>
          <p:cNvPr id="3" name="Subtitle 2"/>
          <p:cNvSpPr>
            <a:spLocks noGrp="1"/>
          </p:cNvSpPr>
          <p:nvPr>
            <p:ph type="subTitle" idx="1"/>
          </p:nvPr>
        </p:nvSpPr>
        <p:spPr>
          <a:xfrm>
            <a:off x="0" y="4381081"/>
            <a:ext cx="12192000" cy="695886"/>
          </a:xfrm>
          <a:solidFill>
            <a:srgbClr val="D91B5C"/>
          </a:solidFill>
        </p:spPr>
        <p:txBody>
          <a:bodyPr anchor="ctr" anchorCtr="0">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593" y="475488"/>
            <a:ext cx="3906196" cy="1472184"/>
          </a:xfrm>
          <a:prstGeom prst="rect">
            <a:avLst/>
          </a:prstGeom>
        </p:spPr>
      </p:pic>
    </p:spTree>
    <p:extLst>
      <p:ext uri="{BB962C8B-B14F-4D97-AF65-F5344CB8AC3E}">
        <p14:creationId xmlns:p14="http://schemas.microsoft.com/office/powerpoint/2010/main" val="1459733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513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4721" y="2019719"/>
            <a:ext cx="10922559" cy="1490244"/>
          </a:xfrm>
        </p:spPr>
        <p:txBody>
          <a:bodyPr anchor="b">
            <a:normAutofit/>
          </a:bodyPr>
          <a:lstStyle>
            <a:lvl1pPr algn="ctr">
              <a:defRPr sz="6600" b="1">
                <a:latin typeface="+mn-lt"/>
              </a:defRPr>
            </a:lvl1pPr>
          </a:lstStyle>
          <a:p>
            <a:r>
              <a:rPr lang="en-US" dirty="0"/>
              <a:t>Click to edit Master title style</a:t>
            </a:r>
            <a:endParaRPr lang="en-AU" dirty="0"/>
          </a:p>
        </p:txBody>
      </p:sp>
      <p:sp>
        <p:nvSpPr>
          <p:cNvPr id="3" name="Subtitle 2"/>
          <p:cNvSpPr>
            <a:spLocks noGrp="1"/>
          </p:cNvSpPr>
          <p:nvPr>
            <p:ph type="subTitle" idx="1"/>
          </p:nvPr>
        </p:nvSpPr>
        <p:spPr>
          <a:xfrm>
            <a:off x="0" y="4381081"/>
            <a:ext cx="12192000" cy="695886"/>
          </a:xfrm>
          <a:solidFill>
            <a:srgbClr val="872175"/>
          </a:solidFill>
        </p:spPr>
        <p:txBody>
          <a:bodyPr anchor="ctr" anchorCtr="0">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593" y="475488"/>
            <a:ext cx="3906196" cy="1472184"/>
          </a:xfrm>
          <a:prstGeom prst="rect">
            <a:avLst/>
          </a:prstGeom>
        </p:spPr>
      </p:pic>
    </p:spTree>
    <p:extLst>
      <p:ext uri="{BB962C8B-B14F-4D97-AF65-F5344CB8AC3E}">
        <p14:creationId xmlns:p14="http://schemas.microsoft.com/office/powerpoint/2010/main" val="262956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49000" cy="1325563"/>
          </a:xfrm>
        </p:spPr>
        <p:txBody>
          <a:bodyPr>
            <a:normAutofit/>
          </a:bodyPr>
          <a:lstStyle>
            <a:lvl1pPr>
              <a:defRPr lang="en-AU" sz="5400" b="1" kern="1200" dirty="0">
                <a:solidFill>
                  <a:srgbClr val="F7A81B"/>
                </a:solidFill>
                <a:latin typeface="+mn-lt"/>
                <a:ea typeface="+mj-ea"/>
                <a:cs typeface="+mj-cs"/>
              </a:defRPr>
            </a:lvl1pPr>
          </a:lstStyle>
          <a:p>
            <a:r>
              <a:rPr lang="en-US" dirty="0"/>
              <a:t>Click to edit Master title style</a:t>
            </a:r>
            <a:endParaRPr lang="en-AU" dirty="0"/>
          </a:p>
        </p:txBody>
      </p:sp>
      <p:sp>
        <p:nvSpPr>
          <p:cNvPr id="3" name="Content Placeholder 2"/>
          <p:cNvSpPr>
            <a:spLocks noGrp="1"/>
          </p:cNvSpPr>
          <p:nvPr>
            <p:ph idx="1"/>
          </p:nvPr>
        </p:nvSpPr>
        <p:spPr>
          <a:xfrm>
            <a:off x="838200" y="1825624"/>
            <a:ext cx="11049000" cy="4756045"/>
          </a:xfrm>
        </p:spPr>
        <p:txBody>
          <a:bodyPr/>
          <a:lstStyle>
            <a:lvl1pPr marL="361950" indent="-361950">
              <a:defRPr/>
            </a:lvl1pPr>
            <a:lvl2pPr marL="712788" indent="-350838">
              <a:defRPr sz="3800"/>
            </a:lvl2pPr>
            <a:lvl3pPr marL="1074738" indent="-361950">
              <a:defRPr sz="3300"/>
            </a:lvl3pPr>
            <a:lvl4pPr marL="1436688" indent="-361950">
              <a:defRPr sz="2800"/>
            </a:lvl4pPr>
            <a:lvl5pPr marL="1798638" indent="-361950">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6979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lang="en-AU" sz="6000" b="1" kern="1200" dirty="0">
                <a:solidFill>
                  <a:srgbClr val="F7A81B"/>
                </a:solidFill>
                <a:latin typeface="+mn-lt"/>
                <a:ea typeface="+mj-ea"/>
                <a:cs typeface="+mj-cs"/>
              </a:defRPr>
            </a:lvl1pPr>
          </a:lstStyle>
          <a:p>
            <a:r>
              <a:rPr lang="en-US" dirty="0"/>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B0F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3910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b="1">
                <a:latin typeface="+mn-lt"/>
              </a:defRPr>
            </a:lvl1pPr>
          </a:lstStyle>
          <a:p>
            <a:r>
              <a:rPr lang="en-US" dirty="0"/>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8560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lang="en-AU" sz="5400" b="1" kern="1200" dirty="0">
                <a:solidFill>
                  <a:srgbClr val="F7A81B"/>
                </a:solidFill>
                <a:latin typeface="+mn-lt"/>
                <a:ea typeface="+mj-ea"/>
                <a:cs typeface="+mj-cs"/>
              </a:defRPr>
            </a:lvl1pPr>
          </a:lstStyle>
          <a:p>
            <a:r>
              <a:rPr lang="en-US" dirty="0"/>
              <a:t>Click to edit Master title style</a:t>
            </a:r>
            <a:endParaRPr lang="en-AU"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4"/>
            <a:ext cx="5157787" cy="40564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4"/>
            <a:ext cx="5183188" cy="40564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727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AU" sz="5400" b="1" kern="1200" dirty="0">
                <a:solidFill>
                  <a:srgbClr val="F7A81B"/>
                </a:solidFill>
                <a:latin typeface="+mn-lt"/>
                <a:ea typeface="+mj-ea"/>
                <a:cs typeface="+mj-cs"/>
              </a:defRPr>
            </a:lvl1pPr>
          </a:lstStyle>
          <a:p>
            <a:r>
              <a:rPr lang="en-US" dirty="0"/>
              <a:t>Click to edit Master title style</a:t>
            </a:r>
            <a:endParaRPr lang="en-AU" dirty="0"/>
          </a:p>
        </p:txBody>
      </p:sp>
    </p:spTree>
    <p:extLst>
      <p:ext uri="{BB962C8B-B14F-4D97-AF65-F5344CB8AC3E}">
        <p14:creationId xmlns:p14="http://schemas.microsoft.com/office/powerpoint/2010/main" val="230106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458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4"/>
            <a:ext cx="10515600" cy="46756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4558186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7" r:id="rId15"/>
    <p:sldLayoutId id="2147483668" r:id="rId16"/>
  </p:sldLayoutIdLst>
  <p:txStyles>
    <p:titleStyle>
      <a:lvl1pPr algn="l" defTabSz="914400" rtl="0" eaLnBrk="1" latinLnBrk="0" hangingPunct="1">
        <a:lnSpc>
          <a:spcPct val="90000"/>
        </a:lnSpc>
        <a:spcBef>
          <a:spcPct val="0"/>
        </a:spcBef>
        <a:buNone/>
        <a:defRPr sz="5400" b="1" kern="1200">
          <a:solidFill>
            <a:srgbClr val="F7A81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0C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01357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2.xml"/><Relationship Id="rId11" Type="http://schemas.openxmlformats.org/officeDocument/2006/relationships/image" Target="../media/image15.jpeg"/><Relationship Id="rId5" Type="http://schemas.openxmlformats.org/officeDocument/2006/relationships/diagramQuickStyle" Target="../diagrams/quickStyle2.xml"/><Relationship Id="rId10" Type="http://schemas.openxmlformats.org/officeDocument/2006/relationships/image" Target="../media/image14.jpeg"/><Relationship Id="rId4" Type="http://schemas.openxmlformats.org/officeDocument/2006/relationships/diagramLayout" Target="../diagrams/layout2.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61609" y="436418"/>
            <a:ext cx="7630391" cy="4124206"/>
          </a:xfrm>
          <a:prstGeom prst="rect">
            <a:avLst/>
          </a:prstGeom>
          <a:noFill/>
        </p:spPr>
        <p:txBody>
          <a:bodyPr wrap="square" rtlCol="0">
            <a:spAutoFit/>
          </a:bodyPr>
          <a:lstStyle/>
          <a:p>
            <a:pPr algn="ctr">
              <a:lnSpc>
                <a:spcPts val="7500"/>
              </a:lnSpc>
            </a:pPr>
            <a:r>
              <a:rPr lang="en-US" sz="7200" b="1" spc="120" dirty="0">
                <a:solidFill>
                  <a:schemeClr val="bg1"/>
                </a:solidFill>
              </a:rPr>
              <a:t>The Rotary Foundatio</a:t>
            </a:r>
            <a:r>
              <a:rPr lang="en-US" sz="7200" b="1" dirty="0">
                <a:solidFill>
                  <a:schemeClr val="bg1"/>
                </a:solidFill>
              </a:rPr>
              <a:t>n </a:t>
            </a:r>
          </a:p>
          <a:p>
            <a:pPr algn="ctr">
              <a:spcBef>
                <a:spcPts val="1200"/>
              </a:spcBef>
            </a:pPr>
            <a:r>
              <a:rPr lang="en-US" sz="5400" b="1" spc="350" dirty="0">
                <a:solidFill>
                  <a:srgbClr val="F7A81B"/>
                </a:solidFill>
              </a:rPr>
              <a:t>Global Grants 2020</a:t>
            </a:r>
          </a:p>
          <a:p>
            <a:pPr algn="ctr">
              <a:spcBef>
                <a:spcPts val="1200"/>
              </a:spcBef>
            </a:pPr>
            <a:r>
              <a:rPr lang="en-US" sz="5400" b="1" spc="350" dirty="0">
                <a:solidFill>
                  <a:srgbClr val="F7A81B"/>
                </a:solidFill>
              </a:rPr>
              <a:t>Greg Moran</a:t>
            </a:r>
            <a:endParaRPr lang="en-US" sz="6300" b="1" dirty="0">
              <a:solidFill>
                <a:srgbClr val="F7A81B"/>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99" y="5135186"/>
            <a:ext cx="3168089" cy="119400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10169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08334174"/>
              </p:ext>
            </p:extLst>
          </p:nvPr>
        </p:nvGraphicFramePr>
        <p:xfrm>
          <a:off x="76200" y="-100484"/>
          <a:ext cx="13298156" cy="101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1981200" y="1066801"/>
            <a:ext cx="8229600" cy="5135881"/>
          </a:xfrm>
          <a:prstGeom prst="rect">
            <a:avLst/>
          </a:prstGeom>
          <a:noFill/>
        </p:spPr>
        <p:txBody>
          <a:bodyPr>
            <a:normAutofit/>
          </a:bodyPr>
          <a:lstStyle/>
          <a:p>
            <a:pPr marL="0" indent="0">
              <a:buNone/>
            </a:pPr>
            <a:endParaRPr lang="en-AU" dirty="0">
              <a:solidFill>
                <a:srgbClr val="FFFF00"/>
              </a:solidFill>
            </a:endParaRPr>
          </a:p>
          <a:p>
            <a:pPr marL="0" indent="0">
              <a:buNone/>
            </a:pPr>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pic>
        <p:nvPicPr>
          <p:cNvPr id="4" name="Picture 3">
            <a:extLst>
              <a:ext uri="{FF2B5EF4-FFF2-40B4-BE49-F238E27FC236}">
                <a16:creationId xmlns:a16="http://schemas.microsoft.com/office/drawing/2014/main" id="{0C78F0A8-ADE6-4953-BCC3-42D5D7F2F7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854325" y="1863725"/>
            <a:ext cx="5359400" cy="4019550"/>
          </a:xfrm>
          <a:prstGeom prst="rect">
            <a:avLst/>
          </a:prstGeom>
        </p:spPr>
      </p:pic>
    </p:spTree>
    <p:extLst>
      <p:ext uri="{BB962C8B-B14F-4D97-AF65-F5344CB8AC3E}">
        <p14:creationId xmlns:p14="http://schemas.microsoft.com/office/powerpoint/2010/main" val="373058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01644940"/>
              </p:ext>
            </p:extLst>
          </p:nvPr>
        </p:nvGraphicFramePr>
        <p:xfrm>
          <a:off x="0" y="0"/>
          <a:ext cx="12192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401933" y="1175657"/>
            <a:ext cx="11113478" cy="5027025"/>
          </a:xfrm>
          <a:prstGeom prst="rect">
            <a:avLst/>
          </a:prstGeom>
          <a:solidFill>
            <a:schemeClr val="bg2"/>
          </a:solidFill>
        </p:spPr>
        <p:txBody>
          <a:bodyPr>
            <a:normAutofit fontScale="47500" lnSpcReduction="20000"/>
          </a:bodyPr>
          <a:lstStyle/>
          <a:p>
            <a:pPr marL="0" indent="0">
              <a:buNone/>
            </a:pPr>
            <a:r>
              <a:rPr lang="en-AU" sz="5800" b="1" i="1" dirty="0">
                <a:solidFill>
                  <a:schemeClr val="accent5">
                    <a:lumMod val="75000"/>
                  </a:schemeClr>
                </a:solidFill>
              </a:rPr>
              <a:t>Veena Tilley from Nambucca Club</a:t>
            </a:r>
          </a:p>
          <a:p>
            <a:r>
              <a:rPr lang="en-AU" sz="5800" b="1" dirty="0">
                <a:solidFill>
                  <a:schemeClr val="accent5">
                    <a:lumMod val="75000"/>
                  </a:schemeClr>
                </a:solidFill>
              </a:rPr>
              <a:t>12 years ago - team to Fiji to build a home </a:t>
            </a:r>
          </a:p>
          <a:p>
            <a:r>
              <a:rPr lang="en-AU" sz="5800" b="1" dirty="0">
                <a:solidFill>
                  <a:schemeClr val="accent5">
                    <a:lumMod val="75000"/>
                  </a:schemeClr>
                </a:solidFill>
              </a:rPr>
              <a:t>Visited local school at </a:t>
            </a:r>
            <a:r>
              <a:rPr lang="en-AU" sz="5800" b="1" dirty="0" err="1">
                <a:solidFill>
                  <a:schemeClr val="accent5">
                    <a:lumMod val="75000"/>
                  </a:schemeClr>
                </a:solidFill>
              </a:rPr>
              <a:t>Drasa</a:t>
            </a:r>
            <a:r>
              <a:rPr lang="en-AU" sz="5800" b="1" dirty="0">
                <a:solidFill>
                  <a:schemeClr val="accent5">
                    <a:lumMod val="75000"/>
                  </a:schemeClr>
                </a:solidFill>
              </a:rPr>
              <a:t> </a:t>
            </a:r>
          </a:p>
          <a:p>
            <a:r>
              <a:rPr lang="en-AU" sz="5800" b="1" dirty="0">
                <a:solidFill>
                  <a:schemeClr val="accent5">
                    <a:lumMod val="75000"/>
                  </a:schemeClr>
                </a:solidFill>
              </a:rPr>
              <a:t>Headmaster’s dream - a library – built next year</a:t>
            </a:r>
          </a:p>
          <a:p>
            <a:r>
              <a:rPr lang="en-AU" sz="5800" b="1" dirty="0">
                <a:solidFill>
                  <a:schemeClr val="accent5">
                    <a:lumMod val="75000"/>
                  </a:schemeClr>
                </a:solidFill>
              </a:rPr>
              <a:t>12 years – libraries/computers/hospitality - 20 schools</a:t>
            </a:r>
          </a:p>
          <a:p>
            <a:pPr marL="0" indent="0">
              <a:buNone/>
            </a:pPr>
            <a:r>
              <a:rPr lang="en-AU" sz="5900" b="1" dirty="0">
                <a:solidFill>
                  <a:schemeClr val="accent5">
                    <a:lumMod val="75000"/>
                  </a:schemeClr>
                </a:solidFill>
              </a:rPr>
              <a:t>Project </a:t>
            </a:r>
          </a:p>
          <a:p>
            <a:r>
              <a:rPr lang="en-AU" sz="5900" b="1" dirty="0" err="1">
                <a:solidFill>
                  <a:schemeClr val="accent5">
                    <a:lumMod val="75000"/>
                  </a:schemeClr>
                </a:solidFill>
              </a:rPr>
              <a:t>Drasa</a:t>
            </a:r>
            <a:r>
              <a:rPr lang="en-AU" sz="5900" b="1" dirty="0">
                <a:solidFill>
                  <a:schemeClr val="accent5">
                    <a:lumMod val="75000"/>
                  </a:schemeClr>
                </a:solidFill>
              </a:rPr>
              <a:t> Charmer  School of Hospitality in Lautoka</a:t>
            </a:r>
          </a:p>
          <a:p>
            <a:r>
              <a:rPr lang="en-AU" sz="5900" b="1" dirty="0">
                <a:solidFill>
                  <a:schemeClr val="accent5">
                    <a:lumMod val="75000"/>
                  </a:schemeClr>
                </a:solidFill>
              </a:rPr>
              <a:t>Extension to existing facilities</a:t>
            </a:r>
          </a:p>
          <a:p>
            <a:r>
              <a:rPr lang="en-AU" sz="5900" b="1" dirty="0">
                <a:solidFill>
                  <a:schemeClr val="accent5">
                    <a:lumMod val="75000"/>
                  </a:schemeClr>
                </a:solidFill>
              </a:rPr>
              <a:t>VTT to Fiji - training teachers </a:t>
            </a:r>
          </a:p>
          <a:p>
            <a:r>
              <a:rPr lang="en-AU" sz="5900" b="1" dirty="0">
                <a:solidFill>
                  <a:schemeClr val="accent5">
                    <a:lumMod val="75000"/>
                  </a:schemeClr>
                </a:solidFill>
              </a:rPr>
              <a:t>Teacher scholarship in Managing Kitchen Operations.</a:t>
            </a:r>
          </a:p>
          <a:p>
            <a:r>
              <a:rPr lang="en-AU" sz="5900" b="1" dirty="0">
                <a:solidFill>
                  <a:schemeClr val="accent5">
                    <a:lumMod val="75000"/>
                  </a:schemeClr>
                </a:solidFill>
              </a:rPr>
              <a:t>Budget US $33,136</a:t>
            </a:r>
            <a:endParaRPr lang="en-US" sz="5900" b="1" dirty="0">
              <a:solidFill>
                <a:schemeClr val="accent5">
                  <a:lumMod val="75000"/>
                </a:schemeClr>
              </a:solidFill>
            </a:endParaRPr>
          </a:p>
          <a:p>
            <a:pPr marL="0" indent="0">
              <a:buNone/>
            </a:pPr>
            <a:endParaRPr lang="en-AU" sz="4500" dirty="0">
              <a:solidFill>
                <a:srgbClr val="FFC000"/>
              </a:solidFill>
            </a:endParaRPr>
          </a:p>
          <a:p>
            <a:pPr marL="0" indent="0">
              <a:buNone/>
            </a:pPr>
            <a:endParaRPr lang="en-AU" dirty="0">
              <a:solidFill>
                <a:srgbClr val="FFFF00"/>
              </a:solidFill>
            </a:endParaRPr>
          </a:p>
          <a:p>
            <a:pPr marL="0" indent="0">
              <a:buNone/>
            </a:pPr>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spTree>
    <p:extLst>
      <p:ext uri="{BB962C8B-B14F-4D97-AF65-F5344CB8AC3E}">
        <p14:creationId xmlns:p14="http://schemas.microsoft.com/office/powerpoint/2010/main" val="152351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48351971"/>
              </p:ext>
            </p:extLst>
          </p:nvPr>
        </p:nvGraphicFramePr>
        <p:xfrm>
          <a:off x="76200" y="121138"/>
          <a:ext cx="12115800" cy="79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2025805" y="1148577"/>
            <a:ext cx="8250044" cy="5130305"/>
          </a:xfrm>
          <a:prstGeom prst="rect">
            <a:avLst/>
          </a:prstGeom>
          <a:noFill/>
        </p:spPr>
        <p:txBody>
          <a:bodyPr>
            <a:normAutofit/>
          </a:bodyPr>
          <a:lstStyle/>
          <a:p>
            <a:pPr marL="0" indent="0">
              <a:buNone/>
            </a:pPr>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sp>
        <p:nvSpPr>
          <p:cNvPr id="3" name="Rectangle 2">
            <a:extLst>
              <a:ext uri="{FF2B5EF4-FFF2-40B4-BE49-F238E27FC236}">
                <a16:creationId xmlns:a16="http://schemas.microsoft.com/office/drawing/2014/main" id="{F5324454-C693-4463-9E7D-21064DFBFE56}"/>
              </a:ext>
            </a:extLst>
          </p:cNvPr>
          <p:cNvSpPr/>
          <p:nvPr/>
        </p:nvSpPr>
        <p:spPr>
          <a:xfrm>
            <a:off x="1964724" y="1053173"/>
            <a:ext cx="8370848" cy="4893647"/>
          </a:xfrm>
          <a:prstGeom prst="rect">
            <a:avLst/>
          </a:prstGeom>
        </p:spPr>
        <p:txBody>
          <a:bodyPr wrap="square">
            <a:spAutoFit/>
          </a:bodyPr>
          <a:lstStyle/>
          <a:p>
            <a:r>
              <a:rPr lang="en-AU" sz="2800" b="1" i="1" dirty="0">
                <a:solidFill>
                  <a:schemeClr val="accent5">
                    <a:lumMod val="75000"/>
                  </a:schemeClr>
                </a:solidFill>
                <a:latin typeface="Calibri" panose="020F0502020204030204" pitchFamily="34" charset="0"/>
                <a:ea typeface="Times New Roman" panose="02020603050405020304" pitchFamily="18" charset="0"/>
                <a:cs typeface="Calibri" panose="020F0502020204030204" pitchFamily="34" charset="0"/>
              </a:rPr>
              <a:t>Dr Robert Sharp of Tamworth First Light</a:t>
            </a:r>
          </a:p>
          <a:p>
            <a:endParaRPr lang="en-AU" sz="2800" b="1" i="1" dirty="0">
              <a:solidFill>
                <a:schemeClr val="accent5">
                  <a:lumMod val="75000"/>
                </a:schemeClr>
              </a:solidFill>
              <a:latin typeface="Calibri" panose="020F0502020204030204" pitchFamily="34" charset="0"/>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r>
              <a:rPr lang="en-AU" sz="2800" b="1" dirty="0">
                <a:solidFill>
                  <a:schemeClr val="accent5">
                    <a:lumMod val="75000"/>
                  </a:schemeClr>
                </a:solidFill>
                <a:latin typeface="Calibri" panose="020F0502020204030204" pitchFamily="34" charset="0"/>
                <a:ea typeface="Times New Roman" panose="02020603050405020304" pitchFamily="18" charset="0"/>
                <a:cs typeface="Calibri" panose="020F0502020204030204" pitchFamily="34" charset="0"/>
              </a:rPr>
              <a:t>Born in area of Kokopo PNG – visits reg</a:t>
            </a:r>
          </a:p>
          <a:p>
            <a:pPr marL="457200" indent="-457200">
              <a:buFont typeface="Arial" panose="020B0604020202020204" pitchFamily="34" charset="0"/>
              <a:buChar char="•"/>
            </a:pPr>
            <a:r>
              <a:rPr lang="en-AU" sz="2800" b="1" dirty="0">
                <a:solidFill>
                  <a:schemeClr val="accent5">
                    <a:lumMod val="75000"/>
                  </a:schemeClr>
                </a:solidFill>
                <a:latin typeface="Calibri" panose="020F0502020204030204" pitchFamily="34" charset="0"/>
                <a:cs typeface="Calibri" panose="020F0502020204030204" pitchFamily="34" charset="0"/>
              </a:rPr>
              <a:t>Preventable diseases  increasing in PNG</a:t>
            </a:r>
          </a:p>
          <a:p>
            <a:pPr marL="457200" indent="-457200">
              <a:buFont typeface="Arial" panose="020B0604020202020204" pitchFamily="34" charset="0"/>
              <a:buChar char="•"/>
            </a:pPr>
            <a:r>
              <a:rPr lang="en-AU" sz="2800" b="1" dirty="0">
                <a:solidFill>
                  <a:schemeClr val="accent5">
                    <a:lumMod val="75000"/>
                  </a:schemeClr>
                </a:solidFill>
                <a:latin typeface="Calibri" panose="020F0502020204030204" pitchFamily="34" charset="0"/>
                <a:cs typeface="Calibri" panose="020F0502020204030204" pitchFamily="34" charset="0"/>
              </a:rPr>
              <a:t>Practices at Kokopo Hospital are 3rd World</a:t>
            </a:r>
          </a:p>
          <a:p>
            <a:pPr marL="457200" indent="-457200">
              <a:buFont typeface="Arial" panose="020B0604020202020204" pitchFamily="34" charset="0"/>
              <a:buChar char="•"/>
            </a:pPr>
            <a:r>
              <a:rPr lang="en-AU" sz="2800" b="1" dirty="0">
                <a:solidFill>
                  <a:schemeClr val="accent5">
                    <a:lumMod val="75000"/>
                  </a:schemeClr>
                </a:solidFill>
                <a:latin typeface="Calibri" panose="020F0502020204030204" pitchFamily="34" charset="0"/>
                <a:cs typeface="Calibri" panose="020F0502020204030204" pitchFamily="34" charset="0"/>
              </a:rPr>
              <a:t>Aim to bring to 1st world standard</a:t>
            </a:r>
          </a:p>
          <a:p>
            <a:pPr marL="457200" indent="-457200">
              <a:buFont typeface="Arial" panose="020B0604020202020204" pitchFamily="34" charset="0"/>
              <a:buChar char="•"/>
            </a:pPr>
            <a:r>
              <a:rPr lang="en-AU" sz="2800" b="1" dirty="0">
                <a:solidFill>
                  <a:schemeClr val="accent5">
                    <a:lumMod val="75000"/>
                  </a:schemeClr>
                </a:solidFill>
                <a:latin typeface="Calibri" panose="020F0502020204030204" pitchFamily="34" charset="0"/>
                <a:cs typeface="Calibri" panose="020F0502020204030204" pitchFamily="34" charset="0"/>
              </a:rPr>
              <a:t>Dr Rob and nurses plan to work with hospital staff and board</a:t>
            </a:r>
          </a:p>
          <a:p>
            <a:pPr marL="457200" indent="-457200">
              <a:buFont typeface="Arial" panose="020B0604020202020204" pitchFamily="34" charset="0"/>
              <a:buChar char="•"/>
            </a:pPr>
            <a:r>
              <a:rPr lang="en-AU" sz="2800" b="1" dirty="0">
                <a:solidFill>
                  <a:schemeClr val="accent5">
                    <a:lumMod val="75000"/>
                  </a:schemeClr>
                </a:solidFill>
                <a:latin typeface="Calibri" panose="020F0502020204030204" pitchFamily="34" charset="0"/>
                <a:cs typeface="Calibri" panose="020F0502020204030204" pitchFamily="34" charset="0"/>
              </a:rPr>
              <a:t>Project is to fund necessary equipment</a:t>
            </a:r>
          </a:p>
          <a:p>
            <a:pPr marL="457200" indent="-457200">
              <a:buFont typeface="Arial" panose="020B0604020202020204" pitchFamily="34" charset="0"/>
              <a:buChar char="•"/>
            </a:pPr>
            <a:r>
              <a:rPr lang="en-AU" sz="2800" b="1" dirty="0">
                <a:solidFill>
                  <a:schemeClr val="accent5">
                    <a:lumMod val="75000"/>
                  </a:schemeClr>
                </a:solidFill>
                <a:latin typeface="Calibri" panose="020F0502020204030204" pitchFamily="34" charset="0"/>
                <a:cs typeface="Calibri" panose="020F0502020204030204" pitchFamily="34" charset="0"/>
              </a:rPr>
              <a:t>Club will provide US $28,000 of US $46,000 project</a:t>
            </a:r>
          </a:p>
          <a:p>
            <a:r>
              <a:rPr lang="en-AU" sz="3200" b="1" dirty="0">
                <a:solidFill>
                  <a:schemeClr val="accent5">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endParaRPr lang="en-US" sz="3200" b="1" dirty="0">
              <a:solidFill>
                <a:schemeClr val="accent5">
                  <a:lumMod val="75000"/>
                </a:schemeClr>
              </a:solidFill>
            </a:endParaRPr>
          </a:p>
        </p:txBody>
      </p:sp>
    </p:spTree>
    <p:extLst>
      <p:ext uri="{BB962C8B-B14F-4D97-AF65-F5344CB8AC3E}">
        <p14:creationId xmlns:p14="http://schemas.microsoft.com/office/powerpoint/2010/main" val="351101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11500239"/>
              </p:ext>
            </p:extLst>
          </p:nvPr>
        </p:nvGraphicFramePr>
        <p:xfrm>
          <a:off x="0" y="0"/>
          <a:ext cx="12192000" cy="914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544286" y="1156118"/>
            <a:ext cx="11103428" cy="5066660"/>
          </a:xfrm>
          <a:prstGeom prst="rect">
            <a:avLst/>
          </a:prstGeom>
          <a:noFill/>
        </p:spPr>
        <p:txBody>
          <a:bodyPr>
            <a:normAutofit/>
          </a:bodyPr>
          <a:lstStyle/>
          <a:p>
            <a:pPr marL="0" indent="0">
              <a:buNone/>
            </a:pPr>
            <a:r>
              <a:rPr lang="en-AU" sz="3300" b="1" i="1" dirty="0">
                <a:solidFill>
                  <a:schemeClr val="accent5">
                    <a:lumMod val="75000"/>
                  </a:schemeClr>
                </a:solidFill>
              </a:rPr>
              <a:t>Gordon Fuller – Uralla – US$30,000 project</a:t>
            </a:r>
          </a:p>
          <a:p>
            <a:r>
              <a:rPr lang="en-AU" sz="3300" b="1" dirty="0">
                <a:solidFill>
                  <a:schemeClr val="accent5">
                    <a:lumMod val="75000"/>
                  </a:schemeClr>
                </a:solidFill>
              </a:rPr>
              <a:t>Lyn and Greg </a:t>
            </a:r>
            <a:r>
              <a:rPr lang="en-AU" sz="3300" b="1" dirty="0" err="1">
                <a:solidFill>
                  <a:schemeClr val="accent5">
                    <a:lumMod val="75000"/>
                  </a:schemeClr>
                </a:solidFill>
              </a:rPr>
              <a:t>McLenahan</a:t>
            </a:r>
            <a:r>
              <a:rPr lang="en-AU" sz="3300" b="1" dirty="0">
                <a:solidFill>
                  <a:schemeClr val="accent5">
                    <a:lumMod val="75000"/>
                  </a:schemeClr>
                </a:solidFill>
              </a:rPr>
              <a:t> – visiting school often</a:t>
            </a:r>
            <a:br>
              <a:rPr lang="en-AU" sz="3300" b="1" dirty="0">
                <a:solidFill>
                  <a:schemeClr val="accent5">
                    <a:lumMod val="75000"/>
                  </a:schemeClr>
                </a:solidFill>
              </a:rPr>
            </a:br>
            <a:r>
              <a:rPr lang="en-AU" sz="3300" b="1" dirty="0">
                <a:solidFill>
                  <a:schemeClr val="accent5">
                    <a:lumMod val="75000"/>
                  </a:schemeClr>
                </a:solidFill>
              </a:rPr>
              <a:t> </a:t>
            </a:r>
            <a:endParaRPr lang="en-US" sz="3300" b="1" dirty="0">
              <a:solidFill>
                <a:schemeClr val="accent5">
                  <a:lumMod val="75000"/>
                </a:schemeClr>
              </a:solidFill>
            </a:endParaRPr>
          </a:p>
          <a:p>
            <a:r>
              <a:rPr lang="en-AU" sz="3300" b="1" dirty="0">
                <a:solidFill>
                  <a:schemeClr val="accent5">
                    <a:lumMod val="75000"/>
                  </a:schemeClr>
                </a:solidFill>
              </a:rPr>
              <a:t>Horrified lack of resources for 850 boys and girls</a:t>
            </a:r>
            <a:br>
              <a:rPr lang="en-AU" sz="3300" b="1" dirty="0">
                <a:solidFill>
                  <a:schemeClr val="accent5">
                    <a:lumMod val="75000"/>
                  </a:schemeClr>
                </a:solidFill>
              </a:rPr>
            </a:br>
            <a:endParaRPr lang="en-AU" sz="3300" b="1" dirty="0">
              <a:solidFill>
                <a:schemeClr val="accent5">
                  <a:lumMod val="75000"/>
                </a:schemeClr>
              </a:solidFill>
            </a:endParaRPr>
          </a:p>
          <a:p>
            <a:r>
              <a:rPr lang="en-AU" sz="3300" b="1" dirty="0">
                <a:solidFill>
                  <a:schemeClr val="accent5">
                    <a:lumMod val="75000"/>
                  </a:schemeClr>
                </a:solidFill>
              </a:rPr>
              <a:t>Project is to provide 25 </a:t>
            </a:r>
            <a:r>
              <a:rPr lang="en-AU" sz="3300" b="1" dirty="0" err="1">
                <a:solidFill>
                  <a:schemeClr val="accent5">
                    <a:lumMod val="75000"/>
                  </a:schemeClr>
                </a:solidFill>
              </a:rPr>
              <a:t>kv</a:t>
            </a:r>
            <a:r>
              <a:rPr lang="en-AU" sz="3300" b="1" dirty="0">
                <a:solidFill>
                  <a:schemeClr val="accent5">
                    <a:lumMod val="75000"/>
                  </a:schemeClr>
                </a:solidFill>
              </a:rPr>
              <a:t> generator, whiteboards, more computers, projector, outdoor shade area, library furniture, air conditioning, fans, lab equipment, sports gear.</a:t>
            </a:r>
          </a:p>
          <a:p>
            <a:r>
              <a:rPr lang="en-AU" sz="3300" b="1" dirty="0">
                <a:solidFill>
                  <a:schemeClr val="accent5">
                    <a:lumMod val="75000"/>
                  </a:schemeClr>
                </a:solidFill>
              </a:rPr>
              <a:t>Fell over but became a RAWCS project</a:t>
            </a:r>
            <a:endParaRPr lang="en-AU" b="1" dirty="0">
              <a:solidFill>
                <a:schemeClr val="accent5">
                  <a:lumMod val="75000"/>
                </a:schemeClr>
              </a:solidFill>
            </a:endParaRPr>
          </a:p>
          <a:p>
            <a:pPr marL="0" indent="0">
              <a:buNone/>
            </a:pPr>
            <a:endParaRPr lang="en-US" sz="2800" b="1"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spTree>
    <p:extLst>
      <p:ext uri="{BB962C8B-B14F-4D97-AF65-F5344CB8AC3E}">
        <p14:creationId xmlns:p14="http://schemas.microsoft.com/office/powerpoint/2010/main" val="507525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20179" y="1546898"/>
            <a:ext cx="8491121"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585858"/>
              </a:solidFill>
              <a:latin typeface="Georgia"/>
              <a:cs typeface="Georgia"/>
            </a:endParaRPr>
          </a:p>
        </p:txBody>
      </p:sp>
      <p:sp>
        <p:nvSpPr>
          <p:cNvPr id="4" name="Title 1"/>
          <p:cNvSpPr txBox="1">
            <a:spLocks/>
          </p:cNvSpPr>
          <p:nvPr/>
        </p:nvSpPr>
        <p:spPr>
          <a:xfrm>
            <a:off x="358815" y="441329"/>
            <a:ext cx="3368233" cy="2119682"/>
          </a:xfrm>
          <a:prstGeom prst="rect">
            <a:avLst/>
          </a:prstGeom>
        </p:spPr>
        <p:txBody>
          <a:bodyPr vert="horz" lIns="91440" tIns="45720" rIns="91440" bIns="45720" rtlCol="0" anchor="b" anchorCtr="0">
            <a:no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4400" spc="0" dirty="0">
                <a:solidFill>
                  <a:srgbClr val="FFC000"/>
                </a:solidFill>
                <a:latin typeface="+mn-lt"/>
              </a:rPr>
              <a:t>Vocational</a:t>
            </a:r>
            <a:br>
              <a:rPr lang="en-US" sz="4400" spc="0" dirty="0">
                <a:solidFill>
                  <a:srgbClr val="FFC000"/>
                </a:solidFill>
                <a:latin typeface="+mn-lt"/>
              </a:rPr>
            </a:br>
            <a:r>
              <a:rPr lang="en-US" sz="4400" spc="0" dirty="0">
                <a:solidFill>
                  <a:srgbClr val="FFC000"/>
                </a:solidFill>
                <a:latin typeface="+mn-lt"/>
              </a:rPr>
              <a:t>Training</a:t>
            </a:r>
            <a:br>
              <a:rPr lang="en-US" sz="4400" spc="0" dirty="0">
                <a:solidFill>
                  <a:srgbClr val="FFC000"/>
                </a:solidFill>
                <a:latin typeface="+mn-lt"/>
              </a:rPr>
            </a:br>
            <a:r>
              <a:rPr lang="en-US" sz="4400" spc="0" dirty="0">
                <a:solidFill>
                  <a:srgbClr val="FFC000"/>
                </a:solidFill>
                <a:latin typeface="+mn-lt"/>
              </a:rPr>
              <a:t>Teams</a:t>
            </a:r>
          </a:p>
        </p:txBody>
      </p:sp>
      <p:sp>
        <p:nvSpPr>
          <p:cNvPr id="2" name="Rectangle 1"/>
          <p:cNvSpPr/>
          <p:nvPr/>
        </p:nvSpPr>
        <p:spPr>
          <a:xfrm>
            <a:off x="3993266" y="193283"/>
            <a:ext cx="8198734" cy="2305246"/>
          </a:xfrm>
          <a:prstGeom prst="rect">
            <a:avLst/>
          </a:prstGeom>
        </p:spPr>
        <p:txBody>
          <a:bodyPr wrap="square">
            <a:spAutoFit/>
          </a:bodyPr>
          <a:lstStyle/>
          <a:p>
            <a:pPr eaLnBrk="0" fontAlgn="base" hangingPunct="0">
              <a:spcBef>
                <a:spcPct val="20000"/>
              </a:spcBef>
              <a:spcAft>
                <a:spcPts val="600"/>
              </a:spcAft>
              <a:buSzPct val="90000"/>
            </a:pPr>
            <a:r>
              <a:rPr lang="en-US" sz="2800" kern="0" dirty="0">
                <a:solidFill>
                  <a:schemeClr val="bg1"/>
                </a:solidFill>
                <a:latin typeface="Georgia" pitchFamily="18" charset="0"/>
                <a:ea typeface="MS PGothic"/>
              </a:rPr>
              <a:t>Group of professionals who travel, in order to:</a:t>
            </a:r>
          </a:p>
          <a:p>
            <a:pPr marL="914400" lvl="1" indent="-457200" eaLnBrk="0" fontAlgn="base" hangingPunct="0">
              <a:spcBef>
                <a:spcPct val="20000"/>
              </a:spcBef>
              <a:spcAft>
                <a:spcPts val="600"/>
              </a:spcAft>
              <a:buSzPct val="90000"/>
              <a:buFont typeface="Arial" pitchFamily="34" charset="0"/>
              <a:buChar char="•"/>
            </a:pPr>
            <a:r>
              <a:rPr lang="en-US" sz="2800" b="1" kern="0" dirty="0">
                <a:solidFill>
                  <a:srgbClr val="FFC000"/>
                </a:solidFill>
                <a:latin typeface="Georgia" pitchFamily="18" charset="0"/>
                <a:ea typeface="MS PGothic"/>
              </a:rPr>
              <a:t>Learn</a:t>
            </a:r>
            <a:r>
              <a:rPr lang="en-US" sz="2800" kern="0" dirty="0">
                <a:solidFill>
                  <a:schemeClr val="bg1"/>
                </a:solidFill>
                <a:latin typeface="Georgia" pitchFamily="18" charset="0"/>
                <a:ea typeface="MS PGothic"/>
              </a:rPr>
              <a:t> about their vocation</a:t>
            </a:r>
          </a:p>
          <a:p>
            <a:pPr marL="914400" lvl="1" indent="-457200" eaLnBrk="0" fontAlgn="base" hangingPunct="0">
              <a:spcBef>
                <a:spcPct val="20000"/>
              </a:spcBef>
              <a:spcAft>
                <a:spcPts val="600"/>
              </a:spcAft>
              <a:buSzPct val="90000"/>
              <a:buFont typeface="Arial" pitchFamily="34" charset="0"/>
              <a:buChar char="•"/>
            </a:pPr>
            <a:r>
              <a:rPr lang="en-US" sz="2800" b="1" kern="0" dirty="0">
                <a:solidFill>
                  <a:srgbClr val="FFC000"/>
                </a:solidFill>
                <a:latin typeface="Georgia" pitchFamily="18" charset="0"/>
                <a:ea typeface="MS PGothic"/>
              </a:rPr>
              <a:t>Teach</a:t>
            </a:r>
            <a:r>
              <a:rPr lang="en-US" sz="2800" kern="0" dirty="0">
                <a:solidFill>
                  <a:schemeClr val="bg1"/>
                </a:solidFill>
                <a:latin typeface="Georgia" pitchFamily="18" charset="0"/>
                <a:ea typeface="MS PGothic"/>
              </a:rPr>
              <a:t> professionals about a particular field</a:t>
            </a:r>
          </a:p>
          <a:p>
            <a:pPr marL="914400" lvl="1" indent="-457200" eaLnBrk="0" fontAlgn="base" hangingPunct="0">
              <a:spcBef>
                <a:spcPct val="20000"/>
              </a:spcBef>
              <a:spcAft>
                <a:spcPts val="600"/>
              </a:spcAft>
              <a:buSzPct val="90000"/>
              <a:buFont typeface="Arial" pitchFamily="34" charset="0"/>
              <a:buChar char="•"/>
            </a:pPr>
            <a:r>
              <a:rPr lang="en-US" sz="2800" b="1" kern="0" dirty="0">
                <a:solidFill>
                  <a:srgbClr val="FFC000"/>
                </a:solidFill>
                <a:latin typeface="Georgia" pitchFamily="18" charset="0"/>
                <a:ea typeface="MS PGothic"/>
              </a:rPr>
              <a:t>Strengthen</a:t>
            </a:r>
            <a:r>
              <a:rPr lang="en-US" sz="2800" kern="0" dirty="0">
                <a:solidFill>
                  <a:schemeClr val="bg1"/>
                </a:solidFill>
                <a:latin typeface="Georgia" pitchFamily="18" charset="0"/>
                <a:ea typeface="MS PGothic"/>
              </a:rPr>
              <a:t> knowledge and skills.</a:t>
            </a:r>
          </a:p>
        </p:txBody>
      </p:sp>
      <p:pic>
        <p:nvPicPr>
          <p:cNvPr id="1026" name="Picture 2" descr="Image result for Vocational Training Tea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76719"/>
            <a:ext cx="12192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815" y="118753"/>
            <a:ext cx="620683" cy="769441"/>
          </a:xfrm>
          <a:prstGeom prst="rect">
            <a:avLst/>
          </a:prstGeom>
          <a:noFill/>
        </p:spPr>
        <p:txBody>
          <a:bodyPr wrap="none" rtlCol="0">
            <a:spAutoFit/>
          </a:bodyPr>
          <a:lstStyle/>
          <a:p>
            <a:r>
              <a:rPr lang="en-US" sz="4400" b="1" dirty="0">
                <a:solidFill>
                  <a:srgbClr val="FFC000"/>
                </a:solidFill>
                <a:ea typeface="+mj-ea"/>
                <a:cs typeface="Arial Narrow Bold"/>
              </a:rPr>
              <a:t>2.</a:t>
            </a:r>
            <a:endParaRPr lang="en-AU" sz="4400" b="1" dirty="0">
              <a:solidFill>
                <a:srgbClr val="FFC000"/>
              </a:solidFill>
              <a:ea typeface="+mj-ea"/>
              <a:cs typeface="Arial Narrow Bold"/>
            </a:endParaRPr>
          </a:p>
        </p:txBody>
      </p:sp>
    </p:spTree>
    <p:extLst>
      <p:ext uri="{BB962C8B-B14F-4D97-AF65-F5344CB8AC3E}">
        <p14:creationId xmlns:p14="http://schemas.microsoft.com/office/powerpoint/2010/main" val="40449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 presetClass="entr" presetSubtype="8"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0-#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22" presetClass="entr" presetSubtype="1" fill="hold" nodeType="afterEffect">
                                  <p:stCondLst>
                                    <p:cond delay="50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up)">
                                      <p:cBhvr>
                                        <p:cTn id="21" dur="500"/>
                                        <p:tgtEl>
                                          <p:spTgt spid="2">
                                            <p:txEl>
                                              <p:pRg st="0" end="0"/>
                                            </p:txEl>
                                          </p:spTgt>
                                        </p:tgtEl>
                                      </p:cBhvr>
                                    </p:animEffect>
                                  </p:childTnLst>
                                </p:cTn>
                              </p:par>
                            </p:childTnLst>
                          </p:cTn>
                        </p:par>
                        <p:par>
                          <p:cTn id="22" fill="hold">
                            <p:stCondLst>
                              <p:cond delay="3250"/>
                            </p:stCondLst>
                            <p:childTnLst>
                              <p:par>
                                <p:cTn id="23" presetID="22" presetClass="entr" presetSubtype="1" fill="hold" nodeType="afterEffect">
                                  <p:stCondLst>
                                    <p:cond delay="25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up)">
                                      <p:cBhvr>
                                        <p:cTn id="25" dur="500"/>
                                        <p:tgtEl>
                                          <p:spTgt spid="2">
                                            <p:txEl>
                                              <p:pRg st="1" end="1"/>
                                            </p:txEl>
                                          </p:spTgt>
                                        </p:tgtEl>
                                      </p:cBhvr>
                                    </p:animEffect>
                                  </p:childTnLst>
                                </p:cTn>
                              </p:par>
                            </p:childTnLst>
                          </p:cTn>
                        </p:par>
                        <p:par>
                          <p:cTn id="26" fill="hold">
                            <p:stCondLst>
                              <p:cond delay="4000"/>
                            </p:stCondLst>
                            <p:childTnLst>
                              <p:par>
                                <p:cTn id="27" presetID="22" presetClass="entr" presetSubtype="1" fill="hold" nodeType="afterEffect">
                                  <p:stCondLst>
                                    <p:cond delay="25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up)">
                                      <p:cBhvr>
                                        <p:cTn id="29" dur="500"/>
                                        <p:tgtEl>
                                          <p:spTgt spid="2">
                                            <p:txEl>
                                              <p:pRg st="2" end="2"/>
                                            </p:txEl>
                                          </p:spTgt>
                                        </p:tgtEl>
                                      </p:cBhvr>
                                    </p:animEffect>
                                  </p:childTnLst>
                                </p:cTn>
                              </p:par>
                            </p:childTnLst>
                          </p:cTn>
                        </p:par>
                        <p:par>
                          <p:cTn id="30" fill="hold">
                            <p:stCondLst>
                              <p:cond delay="4750"/>
                            </p:stCondLst>
                            <p:childTnLst>
                              <p:par>
                                <p:cTn id="31" presetID="22" presetClass="entr" presetSubtype="1" fill="hold" nodeType="afterEffect">
                                  <p:stCondLst>
                                    <p:cond delay="25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up)">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15676425"/>
              </p:ext>
            </p:extLst>
          </p:nvPr>
        </p:nvGraphicFramePr>
        <p:xfrm>
          <a:off x="130629" y="90435"/>
          <a:ext cx="12061371" cy="823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2025805" y="1148577"/>
            <a:ext cx="8250044" cy="5130305"/>
          </a:xfrm>
          <a:prstGeom prst="rect">
            <a:avLst/>
          </a:prstGeom>
          <a:noFill/>
        </p:spPr>
        <p:txBody>
          <a:bodyPr>
            <a:normAutofit/>
          </a:bodyPr>
          <a:lstStyle/>
          <a:p>
            <a:pPr marL="0" indent="0">
              <a:buNone/>
            </a:pPr>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sp>
        <p:nvSpPr>
          <p:cNvPr id="3" name="Rectangle 2">
            <a:extLst>
              <a:ext uri="{FF2B5EF4-FFF2-40B4-BE49-F238E27FC236}">
                <a16:creationId xmlns:a16="http://schemas.microsoft.com/office/drawing/2014/main" id="{F5324454-C693-4463-9E7D-21064DFBFE56}"/>
              </a:ext>
            </a:extLst>
          </p:cNvPr>
          <p:cNvSpPr/>
          <p:nvPr/>
        </p:nvSpPr>
        <p:spPr>
          <a:xfrm>
            <a:off x="532563" y="1199377"/>
            <a:ext cx="11103428" cy="4832092"/>
          </a:xfrm>
          <a:prstGeom prst="rect">
            <a:avLst/>
          </a:prstGeom>
        </p:spPr>
        <p:txBody>
          <a:bodyPr wrap="square">
            <a:spAutoFit/>
          </a:bodyPr>
          <a:lstStyle/>
          <a:p>
            <a:r>
              <a:rPr lang="en-AU" sz="2800" b="1" dirty="0">
                <a:solidFill>
                  <a:schemeClr val="accent5">
                    <a:lumMod val="75000"/>
                  </a:schemeClr>
                </a:solidFill>
              </a:rPr>
              <a:t>DGN Debbie Loveday – Port </a:t>
            </a:r>
          </a:p>
          <a:p>
            <a:endParaRPr lang="en-AU" sz="2800" b="1" dirty="0">
              <a:solidFill>
                <a:schemeClr val="accent5">
                  <a:lumMod val="75000"/>
                </a:schemeClr>
              </a:solidFill>
            </a:endParaRPr>
          </a:p>
          <a:p>
            <a:r>
              <a:rPr lang="en-AU" sz="2800" b="1" dirty="0">
                <a:solidFill>
                  <a:schemeClr val="accent5">
                    <a:lumMod val="75000"/>
                  </a:schemeClr>
                </a:solidFill>
              </a:rPr>
              <a:t>Training team will address lack of surgeons able to conduct prolapse surgery, by giving practical demonstrations of this type of surgery, instruction to surgeons wanting to carry out this surgery, examination of said surgeons to ensure sustainability after training team has left. </a:t>
            </a:r>
          </a:p>
          <a:p>
            <a:endParaRPr lang="en-AU" sz="2800" b="1" dirty="0">
              <a:solidFill>
                <a:schemeClr val="accent5">
                  <a:lumMod val="75000"/>
                </a:schemeClr>
              </a:solidFill>
            </a:endParaRPr>
          </a:p>
          <a:p>
            <a:r>
              <a:rPr lang="en-AU" sz="2800" b="1" dirty="0">
                <a:solidFill>
                  <a:schemeClr val="accent5">
                    <a:lumMod val="75000"/>
                  </a:schemeClr>
                </a:solidFill>
              </a:rPr>
              <a:t>Lack of midwives able to perform ultrasound to detect mothers and babies at risk. Training and education will be given and knowledge and practical skills assessed at the end of the training visit. </a:t>
            </a:r>
          </a:p>
          <a:p>
            <a:endParaRPr lang="en-US" sz="2800" b="1" dirty="0">
              <a:solidFill>
                <a:schemeClr val="accent5">
                  <a:lumMod val="75000"/>
                </a:schemeClr>
              </a:solidFill>
            </a:endParaRPr>
          </a:p>
        </p:txBody>
      </p:sp>
    </p:spTree>
    <p:extLst>
      <p:ext uri="{BB962C8B-B14F-4D97-AF65-F5344CB8AC3E}">
        <p14:creationId xmlns:p14="http://schemas.microsoft.com/office/powerpoint/2010/main" val="10592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66659" y="2124075"/>
            <a:ext cx="5310315" cy="2971800"/>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nSpc>
                <a:spcPct val="110000"/>
              </a:lnSpc>
            </a:pPr>
            <a:r>
              <a:rPr lang="en-US" sz="6000" b="0" spc="0" dirty="0">
                <a:solidFill>
                  <a:schemeClr val="bg1"/>
                </a:solidFill>
                <a:latin typeface="+mj-lt"/>
              </a:rPr>
              <a:t>GLOBAL GRANT</a:t>
            </a:r>
            <a:br>
              <a:rPr lang="en-US" sz="6000" b="0" spc="0" dirty="0">
                <a:solidFill>
                  <a:schemeClr val="bg1"/>
                </a:solidFill>
                <a:latin typeface="+mj-lt"/>
              </a:rPr>
            </a:br>
            <a:r>
              <a:rPr lang="en-US" sz="6000" spc="200" dirty="0">
                <a:solidFill>
                  <a:srgbClr val="FFC000"/>
                </a:solidFill>
                <a:latin typeface="+mn-lt"/>
              </a:rPr>
              <a:t>SCHOLARSHI</a:t>
            </a:r>
            <a:r>
              <a:rPr lang="en-US" sz="6000" spc="0" dirty="0">
                <a:solidFill>
                  <a:srgbClr val="FFC000"/>
                </a:solidFill>
                <a:latin typeface="+mn-lt"/>
              </a:rPr>
              <a:t>P</a:t>
            </a:r>
          </a:p>
        </p:txBody>
      </p:sp>
      <p:sp>
        <p:nvSpPr>
          <p:cNvPr id="5" name="TextBox 4"/>
          <p:cNvSpPr txBox="1"/>
          <p:nvPr/>
        </p:nvSpPr>
        <p:spPr>
          <a:xfrm>
            <a:off x="3139954" y="843148"/>
            <a:ext cx="963725" cy="1323439"/>
          </a:xfrm>
          <a:prstGeom prst="rect">
            <a:avLst/>
          </a:prstGeom>
          <a:noFill/>
        </p:spPr>
        <p:txBody>
          <a:bodyPr wrap="none" rtlCol="0">
            <a:spAutoFit/>
          </a:bodyPr>
          <a:lstStyle/>
          <a:p>
            <a:r>
              <a:rPr lang="en-US" sz="8000" dirty="0">
                <a:solidFill>
                  <a:srgbClr val="FFC000"/>
                </a:solidFill>
              </a:rPr>
              <a:t>3.</a:t>
            </a:r>
            <a:endParaRPr lang="en-AU" sz="8000" dirty="0">
              <a:solidFill>
                <a:srgbClr val="FFC00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2536"/>
          <a:stretch/>
        </p:blipFill>
        <p:spPr>
          <a:xfrm>
            <a:off x="6913984" y="-1"/>
            <a:ext cx="5278016" cy="6858893"/>
          </a:xfrm>
          <a:prstGeom prst="rect">
            <a:avLst/>
          </a:prstGeom>
        </p:spPr>
      </p:pic>
    </p:spTree>
    <p:extLst>
      <p:ext uri="{BB962C8B-B14F-4D97-AF65-F5344CB8AC3E}">
        <p14:creationId xmlns:p14="http://schemas.microsoft.com/office/powerpoint/2010/main" val="354790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2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1+#ppt_w/2"/>
                                          </p:val>
                                        </p:tav>
                                        <p:tav tm="100000">
                                          <p:val>
                                            <p:strVal val="#ppt_x"/>
                                          </p:val>
                                        </p:tav>
                                      </p:tavLst>
                                    </p:anim>
                                    <p:anim calcmode="lin" valueType="num">
                                      <p:cBhvr additive="base">
                                        <p:cTn id="17"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27404243"/>
              </p:ext>
            </p:extLst>
          </p:nvPr>
        </p:nvGraphicFramePr>
        <p:xfrm>
          <a:off x="120580" y="146202"/>
          <a:ext cx="11937442" cy="768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1981200" y="1066801"/>
            <a:ext cx="8229600" cy="5135881"/>
          </a:xfrm>
          <a:prstGeom prst="rect">
            <a:avLst/>
          </a:prstGeom>
          <a:noFill/>
        </p:spPr>
        <p:txBody>
          <a:bodyPr>
            <a:normAutofit/>
          </a:bodyPr>
          <a:lstStyle/>
          <a:p>
            <a:pPr marL="0" indent="0">
              <a:buNone/>
            </a:pPr>
            <a:endParaRPr lang="en-AU" dirty="0">
              <a:solidFill>
                <a:srgbClr val="FFFF00"/>
              </a:solidFill>
            </a:endParaRPr>
          </a:p>
          <a:p>
            <a:pPr marL="0" indent="0">
              <a:buNone/>
            </a:pPr>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pic>
        <p:nvPicPr>
          <p:cNvPr id="4" name="Picture 3">
            <a:extLst>
              <a:ext uri="{FF2B5EF4-FFF2-40B4-BE49-F238E27FC236}">
                <a16:creationId xmlns:a16="http://schemas.microsoft.com/office/drawing/2014/main" id="{5C3F8B58-EAC6-4EED-B269-9283EB4C5C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9600" y="1353819"/>
            <a:ext cx="3499486" cy="4665981"/>
          </a:xfrm>
          <a:prstGeom prst="rect">
            <a:avLst/>
          </a:prstGeom>
        </p:spPr>
      </p:pic>
    </p:spTree>
    <p:extLst>
      <p:ext uri="{BB962C8B-B14F-4D97-AF65-F5344CB8AC3E}">
        <p14:creationId xmlns:p14="http://schemas.microsoft.com/office/powerpoint/2010/main" val="2580250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82752595"/>
              </p:ext>
            </p:extLst>
          </p:nvPr>
        </p:nvGraphicFramePr>
        <p:xfrm>
          <a:off x="0" y="70338"/>
          <a:ext cx="12192000" cy="84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542611" y="1196312"/>
            <a:ext cx="11133574" cy="5006370"/>
          </a:xfrm>
          <a:prstGeom prst="rect">
            <a:avLst/>
          </a:prstGeom>
          <a:noFill/>
        </p:spPr>
        <p:txBody>
          <a:bodyPr>
            <a:normAutofit fontScale="85000" lnSpcReduction="20000"/>
          </a:bodyPr>
          <a:lstStyle/>
          <a:p>
            <a:r>
              <a:rPr lang="en-AU" b="1" dirty="0">
                <a:solidFill>
                  <a:schemeClr val="accent5">
                    <a:lumMod val="75000"/>
                  </a:schemeClr>
                </a:solidFill>
              </a:rPr>
              <a:t>GSE Team visit to Taree from Uganda 2018</a:t>
            </a:r>
          </a:p>
          <a:p>
            <a:r>
              <a:rPr lang="en-AU" b="1" dirty="0">
                <a:solidFill>
                  <a:schemeClr val="accent5">
                    <a:lumMod val="75000"/>
                  </a:schemeClr>
                </a:solidFill>
              </a:rPr>
              <a:t>Taree on Manning now seeking scholarship for Dr Michael </a:t>
            </a:r>
            <a:r>
              <a:rPr lang="en-AU" b="1" dirty="0" err="1">
                <a:solidFill>
                  <a:schemeClr val="accent5">
                    <a:lumMod val="75000"/>
                  </a:schemeClr>
                </a:solidFill>
              </a:rPr>
              <a:t>Ssonko</a:t>
            </a:r>
            <a:r>
              <a:rPr lang="en-AU" b="1" dirty="0">
                <a:solidFill>
                  <a:schemeClr val="accent5">
                    <a:lumMod val="75000"/>
                  </a:schemeClr>
                </a:solidFill>
              </a:rPr>
              <a:t> from Uganda to become country’s first geriatrician - Budget US $97,373.</a:t>
            </a:r>
          </a:p>
          <a:p>
            <a:r>
              <a:rPr lang="en-AU" b="1" dirty="0">
                <a:solidFill>
                  <a:schemeClr val="accent5">
                    <a:lumMod val="75000"/>
                  </a:schemeClr>
                </a:solidFill>
              </a:rPr>
              <a:t>Accepted into University of Cape Town.</a:t>
            </a:r>
          </a:p>
          <a:p>
            <a:r>
              <a:rPr lang="en-AU" b="1" dirty="0">
                <a:solidFill>
                  <a:schemeClr val="accent5">
                    <a:lumMod val="75000"/>
                  </a:schemeClr>
                </a:solidFill>
              </a:rPr>
              <a:t>Post Graduate course in Geriatrics.</a:t>
            </a:r>
          </a:p>
          <a:p>
            <a:r>
              <a:rPr lang="en-AU" b="1" dirty="0">
                <a:solidFill>
                  <a:schemeClr val="accent5">
                    <a:lumMod val="75000"/>
                  </a:schemeClr>
                </a:solidFill>
              </a:rPr>
              <a:t>Over 31 months.</a:t>
            </a:r>
          </a:p>
          <a:p>
            <a:r>
              <a:rPr lang="en-AU" b="1" dirty="0">
                <a:solidFill>
                  <a:schemeClr val="accent5">
                    <a:lumMod val="75000"/>
                  </a:schemeClr>
                </a:solidFill>
              </a:rPr>
              <a:t>Ultimate intent to establish multidisciplinary geriatric medicine service at National Referral Hospital in Uganda – 1</a:t>
            </a:r>
            <a:r>
              <a:rPr lang="en-AU" b="1" baseline="30000" dirty="0">
                <a:solidFill>
                  <a:schemeClr val="accent5">
                    <a:lumMod val="75000"/>
                  </a:schemeClr>
                </a:solidFill>
              </a:rPr>
              <a:t>st</a:t>
            </a:r>
            <a:r>
              <a:rPr lang="en-AU" b="1" dirty="0">
                <a:solidFill>
                  <a:schemeClr val="accent5">
                    <a:lumMod val="75000"/>
                  </a:schemeClr>
                </a:solidFill>
              </a:rPr>
              <a:t> for Uganda!</a:t>
            </a:r>
          </a:p>
          <a:p>
            <a:pPr marL="0" indent="0">
              <a:buNone/>
            </a:pPr>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spTree>
    <p:extLst>
      <p:ext uri="{BB962C8B-B14F-4D97-AF65-F5344CB8AC3E}">
        <p14:creationId xmlns:p14="http://schemas.microsoft.com/office/powerpoint/2010/main" val="165924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1752" y="1354667"/>
            <a:ext cx="11735076" cy="527968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pPr>
            <a:r>
              <a:rPr lang="en-AU" sz="3400" dirty="0">
                <a:solidFill>
                  <a:srgbClr val="FFC000"/>
                </a:solidFill>
                <a:latin typeface="Georgia"/>
                <a:cs typeface="Georgia"/>
              </a:rPr>
              <a:t>US $59,567 available in 2020/21 for Global Grants</a:t>
            </a:r>
          </a:p>
          <a:p>
            <a:pPr>
              <a:spcBef>
                <a:spcPts val="900"/>
              </a:spcBef>
              <a:spcAft>
                <a:spcPts val="900"/>
              </a:spcAft>
            </a:pPr>
            <a:r>
              <a:rPr lang="en-AU" sz="3400" dirty="0">
                <a:solidFill>
                  <a:srgbClr val="FFC000"/>
                </a:solidFill>
                <a:latin typeface="Georgia"/>
                <a:cs typeface="Georgia"/>
              </a:rPr>
              <a:t>We commonly grant US $10,000 for good projects</a:t>
            </a:r>
          </a:p>
          <a:p>
            <a:pPr>
              <a:spcBef>
                <a:spcPts val="900"/>
              </a:spcBef>
              <a:spcAft>
                <a:spcPts val="900"/>
              </a:spcAft>
            </a:pPr>
            <a:r>
              <a:rPr lang="en-AU" sz="3400" dirty="0">
                <a:solidFill>
                  <a:srgbClr val="FFC000"/>
                </a:solidFill>
                <a:latin typeface="Georgia"/>
                <a:cs typeface="Georgia"/>
              </a:rPr>
              <a:t>Matched by US $10,000 from World Fund</a:t>
            </a:r>
          </a:p>
          <a:p>
            <a:pPr>
              <a:spcBef>
                <a:spcPts val="900"/>
              </a:spcBef>
              <a:spcAft>
                <a:spcPts val="900"/>
              </a:spcAft>
            </a:pPr>
            <a:r>
              <a:rPr lang="en-AU" sz="3400" dirty="0">
                <a:solidFill>
                  <a:srgbClr val="FFC000"/>
                </a:solidFill>
                <a:latin typeface="Georgia"/>
                <a:cs typeface="Georgia"/>
              </a:rPr>
              <a:t>Minimum size project US $30,000 (AUD $46,000)</a:t>
            </a:r>
          </a:p>
          <a:p>
            <a:pPr>
              <a:spcBef>
                <a:spcPts val="900"/>
              </a:spcBef>
              <a:spcAft>
                <a:spcPts val="900"/>
              </a:spcAft>
            </a:pPr>
            <a:r>
              <a:rPr lang="en-AU" sz="3400" dirty="0">
                <a:solidFill>
                  <a:srgbClr val="FFC000"/>
                </a:solidFill>
                <a:latin typeface="Georgia"/>
                <a:cs typeface="Georgia"/>
              </a:rPr>
              <a:t>Club funds matched 1:2 so club must raise US$6667 </a:t>
            </a:r>
          </a:p>
          <a:p>
            <a:pPr>
              <a:spcBef>
                <a:spcPts val="900"/>
              </a:spcBef>
              <a:spcAft>
                <a:spcPts val="900"/>
              </a:spcAft>
            </a:pPr>
            <a:r>
              <a:rPr lang="en-AU" sz="3400" dirty="0" err="1">
                <a:solidFill>
                  <a:srgbClr val="FFC000"/>
                </a:solidFill>
                <a:latin typeface="Georgia"/>
                <a:cs typeface="Georgia"/>
              </a:rPr>
              <a:t>Equiv</a:t>
            </a:r>
            <a:r>
              <a:rPr lang="en-AU" sz="3400" dirty="0">
                <a:solidFill>
                  <a:srgbClr val="FFC000"/>
                </a:solidFill>
                <a:latin typeface="Georgia"/>
                <a:cs typeface="Georgia"/>
              </a:rPr>
              <a:t> about AUD $10,000</a:t>
            </a:r>
            <a:endParaRPr lang="en-US" sz="3400" dirty="0">
              <a:solidFill>
                <a:srgbClr val="FFC000"/>
              </a:solidFill>
              <a:latin typeface="Georgia"/>
              <a:cs typeface="Georgia"/>
            </a:endParaRPr>
          </a:p>
        </p:txBody>
      </p:sp>
      <p:sp>
        <p:nvSpPr>
          <p:cNvPr id="4" name="Title 1"/>
          <p:cNvSpPr txBox="1">
            <a:spLocks/>
          </p:cNvSpPr>
          <p:nvPr/>
        </p:nvSpPr>
        <p:spPr>
          <a:xfrm>
            <a:off x="301752" y="617499"/>
            <a:ext cx="11735077" cy="898785"/>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gn="ctr"/>
            <a:r>
              <a:rPr lang="en-US" sz="5400" spc="0" dirty="0">
                <a:solidFill>
                  <a:srgbClr val="43CEFF"/>
                </a:solidFill>
                <a:latin typeface="+mn-lt"/>
              </a:rPr>
              <a:t>GLOBAL GRANTS 2020/21</a:t>
            </a:r>
          </a:p>
        </p:txBody>
      </p:sp>
      <p:cxnSp>
        <p:nvCxnSpPr>
          <p:cNvPr id="6" name="Straight Connector 5"/>
          <p:cNvCxnSpPr/>
          <p:nvPr/>
        </p:nvCxnSpPr>
        <p:spPr>
          <a:xfrm>
            <a:off x="440267" y="1354667"/>
            <a:ext cx="4707466" cy="0"/>
          </a:xfrm>
          <a:prstGeom prst="line">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46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750"/>
                            </p:stCondLst>
                            <p:childTnLst>
                              <p:par>
                                <p:cTn id="9" presetID="22" presetClass="entr" presetSubtype="1"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3250"/>
                            </p:stCondLst>
                            <p:childTnLst>
                              <p:par>
                                <p:cTn id="13" presetID="22" presetClass="entr" presetSubtype="1" fill="hold" nodeType="after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par>
                          <p:cTn id="16" fill="hold">
                            <p:stCondLst>
                              <p:cond delay="5750"/>
                            </p:stCondLst>
                            <p:childTnLst>
                              <p:par>
                                <p:cTn id="17" presetID="22" presetClass="entr" presetSubtype="1" fill="hold"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par>
                          <p:cTn id="20" fill="hold">
                            <p:stCondLst>
                              <p:cond delay="8250"/>
                            </p:stCondLst>
                            <p:childTnLst>
                              <p:par>
                                <p:cTn id="21" presetID="22" presetClass="entr" presetSubtype="1" fill="hold" nodeType="after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par>
                          <p:cTn id="24" fill="hold">
                            <p:stCondLst>
                              <p:cond delay="10750"/>
                            </p:stCondLst>
                            <p:childTnLst>
                              <p:par>
                                <p:cTn id="25" presetID="22" presetClass="entr" presetSubtype="1" fill="hold" nodeType="after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par>
                          <p:cTn id="28" fill="hold">
                            <p:stCondLst>
                              <p:cond delay="13250"/>
                            </p:stCondLst>
                            <p:childTnLst>
                              <p:par>
                                <p:cTn id="29" presetID="22" presetClass="entr" presetSubtype="1" fill="hold" nodeType="afterEffect">
                                  <p:stCondLst>
                                    <p:cond delay="2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1752" y="1516284"/>
            <a:ext cx="7082896" cy="511806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900"/>
              </a:spcBef>
              <a:spcAft>
                <a:spcPts val="900"/>
              </a:spcAft>
            </a:pPr>
            <a:r>
              <a:rPr lang="en-US" sz="3400" dirty="0">
                <a:solidFill>
                  <a:srgbClr val="FFC000"/>
                </a:solidFill>
                <a:latin typeface="Georgia"/>
                <a:cs typeface="Georgia"/>
              </a:rPr>
              <a:t>Large </a:t>
            </a:r>
            <a:r>
              <a:rPr lang="en-US" sz="2800" dirty="0">
                <a:solidFill>
                  <a:schemeClr val="bg1"/>
                </a:solidFill>
                <a:latin typeface="+mj-lt"/>
                <a:cs typeface="Georgia"/>
              </a:rPr>
              <a:t>(US30K+)</a:t>
            </a:r>
            <a:r>
              <a:rPr lang="en-US" sz="3000" dirty="0">
                <a:solidFill>
                  <a:schemeClr val="bg1"/>
                </a:solidFill>
                <a:latin typeface="Georgia"/>
                <a:cs typeface="Georgia"/>
              </a:rPr>
              <a:t>,</a:t>
            </a:r>
            <a:r>
              <a:rPr lang="en-US" sz="3400" dirty="0">
                <a:solidFill>
                  <a:schemeClr val="bg1"/>
                </a:solidFill>
                <a:latin typeface="Georgia"/>
                <a:cs typeface="Georgia"/>
              </a:rPr>
              <a:t> long-term</a:t>
            </a:r>
          </a:p>
          <a:p>
            <a:pPr>
              <a:spcBef>
                <a:spcPts val="900"/>
              </a:spcBef>
              <a:spcAft>
                <a:spcPts val="900"/>
              </a:spcAft>
            </a:pPr>
            <a:r>
              <a:rPr lang="en-US" sz="3400" dirty="0">
                <a:solidFill>
                  <a:srgbClr val="FFC000"/>
                </a:solidFill>
                <a:latin typeface="Georgia"/>
                <a:cs typeface="Georgia"/>
              </a:rPr>
              <a:t>Sustainable</a:t>
            </a:r>
            <a:r>
              <a:rPr lang="en-US" sz="3400" dirty="0">
                <a:solidFill>
                  <a:schemeClr val="bg1"/>
                </a:solidFill>
                <a:latin typeface="Georgia"/>
                <a:cs typeface="Georgia"/>
              </a:rPr>
              <a:t>, measurable</a:t>
            </a:r>
          </a:p>
          <a:p>
            <a:pPr>
              <a:spcBef>
                <a:spcPts val="900"/>
              </a:spcBef>
              <a:spcAft>
                <a:spcPts val="900"/>
              </a:spcAft>
            </a:pPr>
            <a:r>
              <a:rPr lang="en-US" sz="3400" dirty="0">
                <a:solidFill>
                  <a:schemeClr val="bg1"/>
                </a:solidFill>
                <a:latin typeface="Georgia"/>
                <a:cs typeface="Georgia"/>
              </a:rPr>
              <a:t>Align with an </a:t>
            </a:r>
            <a:r>
              <a:rPr lang="en-US" sz="3400" dirty="0">
                <a:solidFill>
                  <a:srgbClr val="FFC000"/>
                </a:solidFill>
                <a:latin typeface="Georgia"/>
                <a:cs typeface="Georgia"/>
              </a:rPr>
              <a:t>Area of Focus</a:t>
            </a:r>
          </a:p>
          <a:p>
            <a:pPr>
              <a:spcBef>
                <a:spcPts val="900"/>
              </a:spcBef>
              <a:spcAft>
                <a:spcPts val="900"/>
              </a:spcAft>
            </a:pPr>
            <a:r>
              <a:rPr lang="en-US" sz="3400" dirty="0">
                <a:solidFill>
                  <a:srgbClr val="FFC000"/>
                </a:solidFill>
                <a:latin typeface="Georgia"/>
                <a:cs typeface="Georgia"/>
              </a:rPr>
              <a:t>International </a:t>
            </a:r>
            <a:r>
              <a:rPr lang="en-US" sz="3400" dirty="0">
                <a:solidFill>
                  <a:schemeClr val="bg1"/>
                </a:solidFill>
                <a:latin typeface="Georgia"/>
                <a:cs typeface="Georgia"/>
              </a:rPr>
              <a:t>partnership</a:t>
            </a:r>
          </a:p>
          <a:p>
            <a:pPr>
              <a:spcBef>
                <a:spcPts val="900"/>
              </a:spcBef>
              <a:spcAft>
                <a:spcPts val="900"/>
              </a:spcAft>
            </a:pPr>
            <a:r>
              <a:rPr lang="en-US" sz="3400" dirty="0">
                <a:solidFill>
                  <a:schemeClr val="bg1"/>
                </a:solidFill>
                <a:latin typeface="Georgia"/>
                <a:cs typeface="Georgia"/>
              </a:rPr>
              <a:t>World Fund </a:t>
            </a:r>
            <a:r>
              <a:rPr lang="en-US" sz="3400" dirty="0">
                <a:solidFill>
                  <a:srgbClr val="FFC000"/>
                </a:solidFill>
                <a:latin typeface="Georgia"/>
                <a:cs typeface="Georgia"/>
              </a:rPr>
              <a:t>funding</a:t>
            </a:r>
          </a:p>
          <a:p>
            <a:pPr>
              <a:spcBef>
                <a:spcPts val="900"/>
              </a:spcBef>
              <a:spcAft>
                <a:spcPts val="900"/>
              </a:spcAft>
            </a:pPr>
            <a:r>
              <a:rPr lang="en-US" sz="3400" dirty="0">
                <a:solidFill>
                  <a:srgbClr val="FFC000"/>
                </a:solidFill>
                <a:latin typeface="Georgia"/>
                <a:cs typeface="Georgia"/>
              </a:rPr>
              <a:t>HQ approval</a:t>
            </a:r>
          </a:p>
          <a:p>
            <a:pPr>
              <a:spcBef>
                <a:spcPts val="900"/>
              </a:spcBef>
              <a:spcAft>
                <a:spcPts val="900"/>
              </a:spcAft>
            </a:pPr>
            <a:r>
              <a:rPr lang="en-US" sz="3400" dirty="0">
                <a:solidFill>
                  <a:schemeClr val="bg1"/>
                </a:solidFill>
                <a:latin typeface="Georgia"/>
                <a:cs typeface="Georgia"/>
              </a:rPr>
              <a:t>funded from </a:t>
            </a:r>
            <a:r>
              <a:rPr lang="en-US" sz="3400" dirty="0">
                <a:solidFill>
                  <a:srgbClr val="FFC000"/>
                </a:solidFill>
                <a:latin typeface="Georgia"/>
                <a:cs typeface="Georgia"/>
              </a:rPr>
              <a:t>World Fund.</a:t>
            </a:r>
          </a:p>
        </p:txBody>
      </p:sp>
      <p:sp>
        <p:nvSpPr>
          <p:cNvPr id="4" name="Title 1"/>
          <p:cNvSpPr txBox="1">
            <a:spLocks/>
          </p:cNvSpPr>
          <p:nvPr/>
        </p:nvSpPr>
        <p:spPr>
          <a:xfrm>
            <a:off x="301752" y="617499"/>
            <a:ext cx="5150739" cy="874849"/>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5400" spc="0" dirty="0">
                <a:solidFill>
                  <a:srgbClr val="43CEFF"/>
                </a:solidFill>
                <a:latin typeface="+mn-lt"/>
              </a:rPr>
              <a:t>GLOBAL GRANTS</a:t>
            </a:r>
          </a:p>
        </p:txBody>
      </p:sp>
      <p:cxnSp>
        <p:nvCxnSpPr>
          <p:cNvPr id="6" name="Straight Connector 5"/>
          <p:cNvCxnSpPr/>
          <p:nvPr/>
        </p:nvCxnSpPr>
        <p:spPr>
          <a:xfrm>
            <a:off x="440267" y="1354667"/>
            <a:ext cx="4707466" cy="0"/>
          </a:xfrm>
          <a:prstGeom prst="line">
            <a:avLst/>
          </a:prstGeom>
          <a:ln w="41275">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795" r="18359"/>
          <a:stretch/>
        </p:blipFill>
        <p:spPr>
          <a:xfrm>
            <a:off x="6276109" y="0"/>
            <a:ext cx="5915891" cy="6858000"/>
          </a:xfrm>
          <a:prstGeom prst="rect">
            <a:avLst/>
          </a:prstGeom>
        </p:spPr>
      </p:pic>
    </p:spTree>
    <p:extLst>
      <p:ext uri="{BB962C8B-B14F-4D97-AF65-F5344CB8AC3E}">
        <p14:creationId xmlns:p14="http://schemas.microsoft.com/office/powerpoint/2010/main" val="407479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750"/>
                            </p:stCondLst>
                            <p:childTnLst>
                              <p:par>
                                <p:cTn id="9" presetID="22" presetClass="entr" presetSubtype="1" fill="hold" nodeType="afterEffect">
                                  <p:stCondLst>
                                    <p:cond delay="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2000"/>
                            </p:stCondLst>
                            <p:childTnLst>
                              <p:par>
                                <p:cTn id="13" presetID="22" presetClass="entr" presetSubtype="1" fill="hold" nodeType="after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par>
                          <p:cTn id="16" fill="hold">
                            <p:stCondLst>
                              <p:cond delay="4500"/>
                            </p:stCondLst>
                            <p:childTnLst>
                              <p:par>
                                <p:cTn id="17" presetID="22" presetClass="entr" presetSubtype="1" fill="hold"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par>
                          <p:cTn id="20" fill="hold">
                            <p:stCondLst>
                              <p:cond delay="7000"/>
                            </p:stCondLst>
                            <p:childTnLst>
                              <p:par>
                                <p:cTn id="21" presetID="22" presetClass="entr" presetSubtype="1" fill="hold" nodeType="after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par>
                          <p:cTn id="24" fill="hold">
                            <p:stCondLst>
                              <p:cond delay="9500"/>
                            </p:stCondLst>
                            <p:childTnLst>
                              <p:par>
                                <p:cTn id="25" presetID="22" presetClass="entr" presetSubtype="1" fill="hold" nodeType="afterEffect">
                                  <p:stCondLst>
                                    <p:cond delay="2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par>
                          <p:cTn id="28" fill="hold">
                            <p:stCondLst>
                              <p:cond delay="12000"/>
                            </p:stCondLst>
                            <p:childTnLst>
                              <p:par>
                                <p:cTn id="29" presetID="22" presetClass="entr" presetSubtype="1" fill="hold" nodeType="afterEffect">
                                  <p:stCondLst>
                                    <p:cond delay="200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500"/>
                                        <p:tgtEl>
                                          <p:spTgt spid="3">
                                            <p:txEl>
                                              <p:pRg st="5" end="5"/>
                                            </p:txEl>
                                          </p:spTgt>
                                        </p:tgtEl>
                                      </p:cBhvr>
                                    </p:animEffect>
                                  </p:childTnLst>
                                </p:cTn>
                              </p:par>
                            </p:childTnLst>
                          </p:cTn>
                        </p:par>
                        <p:par>
                          <p:cTn id="32" fill="hold">
                            <p:stCondLst>
                              <p:cond delay="14500"/>
                            </p:stCondLst>
                            <p:childTnLst>
                              <p:par>
                                <p:cTn id="33" presetID="22" presetClass="entr" presetSubtype="1" fill="hold" nodeType="afterEffect">
                                  <p:stCondLst>
                                    <p:cond delay="200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up)">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85333" y="282222"/>
            <a:ext cx="6175023" cy="1196621"/>
          </a:xfrm>
          <a:prstGeom prst="rect">
            <a:avLst/>
          </a:prstGeom>
        </p:spPr>
        <p:txBody>
          <a:bodyPr vert="horz" lIns="91440" tIns="45720" rIns="91440" bIns="45720" rtlCol="0" anchor="t">
            <a:normAutofit fontScale="70000" lnSpcReduction="2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gn="ctr"/>
            <a:r>
              <a:rPr lang="en-US" sz="8700" spc="0" dirty="0">
                <a:solidFill>
                  <a:srgbClr val="43CEFF"/>
                </a:solidFill>
                <a:latin typeface="+mn-lt"/>
              </a:rPr>
              <a:t>AREAS OF FOCUS</a:t>
            </a:r>
            <a:br>
              <a:rPr lang="en-US" sz="8700" spc="0" dirty="0">
                <a:solidFill>
                  <a:srgbClr val="43CEFF"/>
                </a:solidFill>
                <a:latin typeface="+mn-lt"/>
              </a:rPr>
            </a:br>
            <a:r>
              <a:rPr lang="en-US" sz="5700" b="0" spc="600" dirty="0">
                <a:solidFill>
                  <a:schemeClr val="bg1"/>
                </a:solidFill>
                <a:latin typeface="+mj-lt"/>
              </a:rPr>
              <a:t>—our cause</a:t>
            </a:r>
            <a:r>
              <a:rPr lang="en-US" sz="5700" b="0" spc="0" dirty="0">
                <a:solidFill>
                  <a:schemeClr val="bg1"/>
                </a:solidFill>
                <a:latin typeface="+mj-lt"/>
              </a:rPr>
              <a:t>s —</a:t>
            </a:r>
          </a:p>
        </p:txBody>
      </p:sp>
      <p:grpSp>
        <p:nvGrpSpPr>
          <p:cNvPr id="24" name="Group 23"/>
          <p:cNvGrpSpPr/>
          <p:nvPr/>
        </p:nvGrpSpPr>
        <p:grpSpPr>
          <a:xfrm>
            <a:off x="217538" y="4783014"/>
            <a:ext cx="4979613" cy="1789236"/>
            <a:chOff x="217538" y="4897314"/>
            <a:chExt cx="4979613" cy="1789236"/>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38" y="4897314"/>
              <a:ext cx="1520951" cy="1576767"/>
            </a:xfrm>
            <a:prstGeom prst="rect">
              <a:avLst/>
            </a:prstGeom>
          </p:spPr>
        </p:pic>
        <p:sp>
          <p:nvSpPr>
            <p:cNvPr id="13" name="Content Placeholder 2"/>
            <p:cNvSpPr txBox="1">
              <a:spLocks/>
            </p:cNvSpPr>
            <p:nvPr/>
          </p:nvSpPr>
          <p:spPr>
            <a:xfrm>
              <a:off x="2362451" y="5360961"/>
              <a:ext cx="2834700" cy="132558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chemeClr val="bg1"/>
                </a:buClr>
                <a:buNone/>
              </a:pPr>
              <a:r>
                <a:rPr lang="en-US" sz="2800" dirty="0">
                  <a:solidFill>
                    <a:schemeClr val="bg1"/>
                  </a:solidFill>
                  <a:latin typeface="Georgia"/>
                  <a:cs typeface="Georgia"/>
                </a:rPr>
                <a:t>basic </a:t>
              </a:r>
              <a:r>
                <a:rPr lang="en-US" sz="4000" b="1" dirty="0">
                  <a:solidFill>
                    <a:srgbClr val="FFC000"/>
                  </a:solidFill>
                  <a:latin typeface="Georgia"/>
                  <a:cs typeface="Georgia"/>
                </a:rPr>
                <a:t>education</a:t>
              </a:r>
              <a:br>
                <a:rPr lang="en-US" sz="2800" dirty="0">
                  <a:solidFill>
                    <a:schemeClr val="bg1"/>
                  </a:solidFill>
                  <a:latin typeface="Georgia"/>
                  <a:cs typeface="Georgia"/>
                </a:rPr>
              </a:br>
              <a:r>
                <a:rPr lang="en-US" sz="2800" dirty="0">
                  <a:solidFill>
                    <a:schemeClr val="bg1"/>
                  </a:solidFill>
                  <a:latin typeface="Georgia"/>
                  <a:cs typeface="Georgia"/>
                </a:rPr>
                <a:t>and literacy </a:t>
              </a:r>
            </a:p>
          </p:txBody>
        </p:sp>
      </p:grpSp>
      <p:grpSp>
        <p:nvGrpSpPr>
          <p:cNvPr id="22" name="Group 21"/>
          <p:cNvGrpSpPr/>
          <p:nvPr/>
        </p:nvGrpSpPr>
        <p:grpSpPr>
          <a:xfrm>
            <a:off x="6648450" y="2573867"/>
            <a:ext cx="5000230" cy="1793222"/>
            <a:chOff x="7522060" y="2469092"/>
            <a:chExt cx="4150581" cy="1793222"/>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7480" y="2469092"/>
              <a:ext cx="1095161" cy="1793222"/>
            </a:xfrm>
            <a:prstGeom prst="rect">
              <a:avLst/>
            </a:prstGeom>
          </p:spPr>
        </p:pic>
        <p:sp>
          <p:nvSpPr>
            <p:cNvPr id="14" name="Content Placeholder 2"/>
            <p:cNvSpPr txBox="1">
              <a:spLocks/>
            </p:cNvSpPr>
            <p:nvPr/>
          </p:nvSpPr>
          <p:spPr>
            <a:xfrm>
              <a:off x="7522060" y="2621338"/>
              <a:ext cx="2739839" cy="11839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Aft>
                  <a:spcPts val="600"/>
                </a:spcAft>
                <a:buClr>
                  <a:schemeClr val="bg1"/>
                </a:buClr>
                <a:buNone/>
              </a:pPr>
              <a:r>
                <a:rPr lang="en-US" sz="4000" b="1" dirty="0">
                  <a:solidFill>
                    <a:srgbClr val="FFC000"/>
                  </a:solidFill>
                  <a:latin typeface="Georgia"/>
                  <a:cs typeface="Georgia"/>
                </a:rPr>
                <a:t>maternal</a:t>
              </a:r>
              <a:r>
                <a:rPr lang="en-US" sz="2800" dirty="0">
                  <a:solidFill>
                    <a:schemeClr val="bg1"/>
                  </a:solidFill>
                  <a:latin typeface="Georgia"/>
                  <a:cs typeface="Georgia"/>
                </a:rPr>
                <a:t> and</a:t>
              </a:r>
              <a:br>
                <a:rPr lang="en-US" sz="2800" dirty="0">
                  <a:solidFill>
                    <a:schemeClr val="bg1"/>
                  </a:solidFill>
                  <a:latin typeface="Georgia"/>
                  <a:cs typeface="Georgia"/>
                </a:rPr>
              </a:br>
              <a:r>
                <a:rPr lang="en-US" sz="4000" b="1" dirty="0">
                  <a:solidFill>
                    <a:srgbClr val="FFC000"/>
                  </a:solidFill>
                  <a:latin typeface="Georgia"/>
                  <a:cs typeface="Georgia"/>
                </a:rPr>
                <a:t>child</a:t>
              </a:r>
              <a:r>
                <a:rPr lang="en-US" sz="2800" dirty="0">
                  <a:solidFill>
                    <a:schemeClr val="bg1"/>
                  </a:solidFill>
                  <a:latin typeface="Georgia"/>
                  <a:cs typeface="Georgia"/>
                </a:rPr>
                <a:t> health</a:t>
              </a:r>
            </a:p>
          </p:txBody>
        </p:sp>
      </p:grpSp>
      <p:grpSp>
        <p:nvGrpSpPr>
          <p:cNvPr id="21" name="Group 20"/>
          <p:cNvGrpSpPr/>
          <p:nvPr/>
        </p:nvGrpSpPr>
        <p:grpSpPr>
          <a:xfrm>
            <a:off x="2136696" y="3164025"/>
            <a:ext cx="3925437" cy="1645411"/>
            <a:chOff x="1498521" y="3106875"/>
            <a:chExt cx="3925437" cy="1645411"/>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577" y="3194112"/>
              <a:ext cx="2067381" cy="1558174"/>
            </a:xfrm>
            <a:prstGeom prst="rect">
              <a:avLst/>
            </a:prstGeom>
          </p:spPr>
        </p:pic>
        <p:sp>
          <p:nvSpPr>
            <p:cNvPr id="15" name="Content Placeholder 2"/>
            <p:cNvSpPr txBox="1">
              <a:spLocks/>
            </p:cNvSpPr>
            <p:nvPr/>
          </p:nvSpPr>
          <p:spPr>
            <a:xfrm>
              <a:off x="1498521" y="3106875"/>
              <a:ext cx="1951402" cy="156989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chemeClr val="bg1"/>
                </a:buClr>
                <a:buNone/>
              </a:pPr>
              <a:r>
                <a:rPr lang="en-US" sz="4000" b="1" dirty="0">
                  <a:solidFill>
                    <a:srgbClr val="FFC000"/>
                  </a:solidFill>
                  <a:latin typeface="Georgia"/>
                  <a:cs typeface="Georgia"/>
                </a:rPr>
                <a:t>water</a:t>
              </a:r>
              <a:r>
                <a:rPr lang="en-US" sz="2800" dirty="0">
                  <a:solidFill>
                    <a:schemeClr val="bg1"/>
                  </a:solidFill>
                  <a:latin typeface="Georgia"/>
                  <a:cs typeface="Georgia"/>
                </a:rPr>
                <a:t> and</a:t>
              </a:r>
              <a:br>
                <a:rPr lang="en-US" sz="2800" dirty="0">
                  <a:solidFill>
                    <a:schemeClr val="bg1"/>
                  </a:solidFill>
                  <a:latin typeface="Georgia"/>
                  <a:cs typeface="Georgia"/>
                </a:rPr>
              </a:br>
              <a:r>
                <a:rPr lang="en-US" sz="2800" dirty="0">
                  <a:solidFill>
                    <a:schemeClr val="bg1"/>
                  </a:solidFill>
                  <a:latin typeface="Georgia"/>
                  <a:cs typeface="Georgia"/>
                </a:rPr>
                <a:t>sanitation</a:t>
              </a:r>
            </a:p>
          </p:txBody>
        </p:sp>
      </p:grpSp>
      <p:grpSp>
        <p:nvGrpSpPr>
          <p:cNvPr id="20" name="Group 19"/>
          <p:cNvGrpSpPr/>
          <p:nvPr/>
        </p:nvGrpSpPr>
        <p:grpSpPr>
          <a:xfrm>
            <a:off x="7145867" y="414635"/>
            <a:ext cx="5131858" cy="1557039"/>
            <a:chOff x="6658977" y="567035"/>
            <a:chExt cx="5349994" cy="1557039"/>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977" y="705890"/>
              <a:ext cx="1816369" cy="1183453"/>
            </a:xfrm>
            <a:prstGeom prst="rect">
              <a:avLst/>
            </a:prstGeom>
          </p:spPr>
        </p:pic>
        <p:sp>
          <p:nvSpPr>
            <p:cNvPr id="16" name="Content Placeholder 2"/>
            <p:cNvSpPr txBox="1">
              <a:spLocks/>
            </p:cNvSpPr>
            <p:nvPr/>
          </p:nvSpPr>
          <p:spPr>
            <a:xfrm>
              <a:off x="8761918" y="567035"/>
              <a:ext cx="3247053" cy="155703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chemeClr val="bg1"/>
                </a:buClr>
                <a:buNone/>
              </a:pPr>
              <a:r>
                <a:rPr lang="en-US" sz="4000" b="1" dirty="0">
                  <a:solidFill>
                    <a:srgbClr val="FFC000"/>
                  </a:solidFill>
                  <a:latin typeface="Georgia"/>
                  <a:cs typeface="Georgia"/>
                </a:rPr>
                <a:t>disease</a:t>
              </a:r>
              <a:r>
                <a:rPr lang="en-US" sz="2800" dirty="0">
                  <a:solidFill>
                    <a:schemeClr val="bg1"/>
                  </a:solidFill>
                  <a:latin typeface="Georgia"/>
                  <a:cs typeface="Georgia"/>
                </a:rPr>
                <a:t> prevention</a:t>
              </a:r>
              <a:br>
                <a:rPr lang="en-US" sz="2800" dirty="0">
                  <a:solidFill>
                    <a:schemeClr val="bg1"/>
                  </a:solidFill>
                  <a:latin typeface="Georgia"/>
                  <a:cs typeface="Georgia"/>
                </a:rPr>
              </a:br>
              <a:r>
                <a:rPr lang="en-US" sz="2800" dirty="0">
                  <a:solidFill>
                    <a:schemeClr val="bg1"/>
                  </a:solidFill>
                  <a:latin typeface="Georgia"/>
                  <a:cs typeface="Georgia"/>
                </a:rPr>
                <a:t>and treatment</a:t>
              </a:r>
            </a:p>
          </p:txBody>
        </p:sp>
      </p:grpSp>
      <p:grpSp>
        <p:nvGrpSpPr>
          <p:cNvPr id="19" name="Group 18"/>
          <p:cNvGrpSpPr/>
          <p:nvPr/>
        </p:nvGrpSpPr>
        <p:grpSpPr>
          <a:xfrm>
            <a:off x="84571" y="1447800"/>
            <a:ext cx="6677005" cy="1374422"/>
            <a:chOff x="84571" y="1219200"/>
            <a:chExt cx="6677005" cy="1374422"/>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571" y="1219200"/>
              <a:ext cx="2200965" cy="1374422"/>
            </a:xfrm>
            <a:prstGeom prst="rect">
              <a:avLst/>
            </a:prstGeom>
          </p:spPr>
        </p:pic>
        <p:sp>
          <p:nvSpPr>
            <p:cNvPr id="17" name="Content Placeholder 2"/>
            <p:cNvSpPr txBox="1">
              <a:spLocks/>
            </p:cNvSpPr>
            <p:nvPr/>
          </p:nvSpPr>
          <p:spPr>
            <a:xfrm>
              <a:off x="2671162" y="1370533"/>
              <a:ext cx="4090414" cy="107529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chemeClr val="bg1"/>
                </a:buClr>
                <a:buNone/>
              </a:pPr>
              <a:r>
                <a:rPr lang="en-US" sz="4000" b="1" dirty="0">
                  <a:solidFill>
                    <a:srgbClr val="FFC000"/>
                  </a:solidFill>
                  <a:latin typeface="Georgia"/>
                  <a:cs typeface="Georgia"/>
                </a:rPr>
                <a:t>peace</a:t>
              </a:r>
              <a:r>
                <a:rPr lang="en-US" sz="2800" dirty="0">
                  <a:solidFill>
                    <a:schemeClr val="bg1"/>
                  </a:solidFill>
                  <a:latin typeface="Georgia"/>
                  <a:cs typeface="Georgia"/>
                </a:rPr>
                <a:t> and conflict</a:t>
              </a:r>
              <a:br>
                <a:rPr lang="en-US" sz="2800" dirty="0">
                  <a:solidFill>
                    <a:schemeClr val="bg1"/>
                  </a:solidFill>
                  <a:latin typeface="Georgia"/>
                  <a:cs typeface="Georgia"/>
                </a:rPr>
              </a:br>
              <a:r>
                <a:rPr lang="en-US" sz="2800" dirty="0">
                  <a:solidFill>
                    <a:schemeClr val="bg1"/>
                  </a:solidFill>
                  <a:latin typeface="Georgia"/>
                  <a:cs typeface="Georgia"/>
                </a:rPr>
                <a:t>prevention/resolution</a:t>
              </a:r>
            </a:p>
          </p:txBody>
        </p:sp>
      </p:grpSp>
      <p:grpSp>
        <p:nvGrpSpPr>
          <p:cNvPr id="23" name="Group 22"/>
          <p:cNvGrpSpPr/>
          <p:nvPr/>
        </p:nvGrpSpPr>
        <p:grpSpPr>
          <a:xfrm>
            <a:off x="6169907" y="4944533"/>
            <a:ext cx="5955421" cy="1703139"/>
            <a:chOff x="6164510" y="4944533"/>
            <a:chExt cx="5536080" cy="1703139"/>
          </a:xfrm>
        </p:grpSpPr>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4510" y="4944533"/>
              <a:ext cx="2056064" cy="1471902"/>
            </a:xfrm>
            <a:prstGeom prst="rect">
              <a:avLst/>
            </a:prstGeom>
          </p:spPr>
        </p:pic>
        <p:sp>
          <p:nvSpPr>
            <p:cNvPr id="18" name="Content Placeholder 2"/>
            <p:cNvSpPr txBox="1">
              <a:spLocks/>
            </p:cNvSpPr>
            <p:nvPr/>
          </p:nvSpPr>
          <p:spPr>
            <a:xfrm>
              <a:off x="8353658" y="5098791"/>
              <a:ext cx="3346932" cy="154888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Clr>
                  <a:schemeClr val="bg1"/>
                </a:buClr>
                <a:buNone/>
              </a:pPr>
              <a:r>
                <a:rPr lang="en-US" sz="2800" dirty="0">
                  <a:solidFill>
                    <a:schemeClr val="bg1"/>
                  </a:solidFill>
                  <a:latin typeface="Georgia"/>
                  <a:cs typeface="Georgia"/>
                </a:rPr>
                <a:t>economic and</a:t>
              </a:r>
              <a:br>
                <a:rPr lang="en-US" sz="2800" dirty="0">
                  <a:solidFill>
                    <a:schemeClr val="bg1"/>
                  </a:solidFill>
                  <a:latin typeface="Georgia"/>
                  <a:cs typeface="Georgia"/>
                </a:rPr>
              </a:br>
              <a:r>
                <a:rPr lang="en-US" sz="2800" dirty="0">
                  <a:solidFill>
                    <a:schemeClr val="bg1"/>
                  </a:solidFill>
                  <a:latin typeface="Georgia"/>
                  <a:cs typeface="Georgia"/>
                </a:rPr>
                <a:t>community</a:t>
              </a:r>
              <a:br>
                <a:rPr lang="en-US" sz="2800" dirty="0">
                  <a:solidFill>
                    <a:schemeClr val="bg1"/>
                  </a:solidFill>
                  <a:latin typeface="Georgia"/>
                  <a:cs typeface="Georgia"/>
                </a:rPr>
              </a:br>
              <a:r>
                <a:rPr lang="en-US" sz="4000" b="1" dirty="0">
                  <a:solidFill>
                    <a:srgbClr val="FFC000"/>
                  </a:solidFill>
                  <a:latin typeface="Georgia"/>
                  <a:cs typeface="Georgia"/>
                </a:rPr>
                <a:t>development</a:t>
              </a:r>
              <a:endParaRPr lang="en-US" sz="2800" b="1" dirty="0">
                <a:solidFill>
                  <a:srgbClr val="FFC000"/>
                </a:solidFill>
                <a:latin typeface="Georgia"/>
                <a:cs typeface="Georgia"/>
              </a:endParaRPr>
            </a:p>
          </p:txBody>
        </p:sp>
      </p:grpSp>
    </p:spTree>
    <p:extLst>
      <p:ext uri="{BB962C8B-B14F-4D97-AF65-F5344CB8AC3E}">
        <p14:creationId xmlns:p14="http://schemas.microsoft.com/office/powerpoint/2010/main" val="37263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75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1500"/>
                            </p:stCondLst>
                            <p:childTnLst>
                              <p:par>
                                <p:cTn id="9" presetID="22" presetClass="entr" presetSubtype="8" fill="hold" nodeType="afterEffect">
                                  <p:stCondLst>
                                    <p:cond delay="75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par>
                          <p:cTn id="12" fill="hold">
                            <p:stCondLst>
                              <p:cond delay="3000"/>
                            </p:stCondLst>
                            <p:childTnLst>
                              <p:par>
                                <p:cTn id="13" presetID="22" presetClass="entr" presetSubtype="8" fill="hold" nodeType="afterEffect">
                                  <p:stCondLst>
                                    <p:cond delay="75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750"/>
                                        <p:tgtEl>
                                          <p:spTgt spid="21"/>
                                        </p:tgtEl>
                                      </p:cBhvr>
                                    </p:animEffect>
                                  </p:childTnLst>
                                </p:cTn>
                              </p:par>
                            </p:childTnLst>
                          </p:cTn>
                        </p:par>
                        <p:par>
                          <p:cTn id="16" fill="hold">
                            <p:stCondLst>
                              <p:cond delay="4500"/>
                            </p:stCondLst>
                            <p:childTnLst>
                              <p:par>
                                <p:cTn id="17" presetID="22" presetClass="entr" presetSubtype="8" fill="hold" nodeType="afterEffect">
                                  <p:stCondLst>
                                    <p:cond delay="75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750"/>
                                        <p:tgtEl>
                                          <p:spTgt spid="22"/>
                                        </p:tgtEl>
                                      </p:cBhvr>
                                    </p:animEffect>
                                  </p:childTnLst>
                                </p:cTn>
                              </p:par>
                            </p:childTnLst>
                          </p:cTn>
                        </p:par>
                        <p:par>
                          <p:cTn id="20" fill="hold">
                            <p:stCondLst>
                              <p:cond delay="6000"/>
                            </p:stCondLst>
                            <p:childTnLst>
                              <p:par>
                                <p:cTn id="21" presetID="22" presetClass="entr" presetSubtype="8" fill="hold" nodeType="afterEffect">
                                  <p:stCondLst>
                                    <p:cond delay="75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750"/>
                                        <p:tgtEl>
                                          <p:spTgt spid="24"/>
                                        </p:tgtEl>
                                      </p:cBhvr>
                                    </p:animEffect>
                                  </p:childTnLst>
                                </p:cTn>
                              </p:par>
                            </p:childTnLst>
                          </p:cTn>
                        </p:par>
                        <p:par>
                          <p:cTn id="24" fill="hold">
                            <p:stCondLst>
                              <p:cond delay="7500"/>
                            </p:stCondLst>
                            <p:childTnLst>
                              <p:par>
                                <p:cTn id="25" presetID="22" presetClass="entr" presetSubtype="8" fill="hold" nodeType="afterEffect">
                                  <p:stCondLst>
                                    <p:cond delay="75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12192000" cy="1276142"/>
          </a:xfrm>
          <a:prstGeom prst="rect">
            <a:avLst/>
          </a:prstGeom>
          <a:solidFill>
            <a:schemeClr val="accent5">
              <a:lumMod val="75000"/>
            </a:schemeClr>
          </a:solidFill>
        </p:spPr>
        <p:txBody>
          <a:bodyPr>
            <a:normAutofit/>
          </a:bodyPr>
          <a:lstStyle/>
          <a:p>
            <a:pPr algn="ctr"/>
            <a:r>
              <a:rPr lang="en-AU" dirty="0">
                <a:solidFill>
                  <a:schemeClr val="accent2"/>
                </a:solidFill>
              </a:rPr>
              <a:t>Maternity Hospital in </a:t>
            </a:r>
            <a:r>
              <a:rPr lang="en-AU" dirty="0" err="1">
                <a:solidFill>
                  <a:schemeClr val="accent2"/>
                </a:solidFill>
              </a:rPr>
              <a:t>Dolakha</a:t>
            </a:r>
            <a:r>
              <a:rPr lang="en-AU" dirty="0">
                <a:solidFill>
                  <a:schemeClr val="accent2"/>
                </a:solidFill>
              </a:rPr>
              <a:t> - </a:t>
            </a:r>
            <a:r>
              <a:rPr lang="en-AU" dirty="0">
                <a:solidFill>
                  <a:schemeClr val="bg1"/>
                </a:solidFill>
              </a:rPr>
              <a:t>Nepal</a:t>
            </a:r>
            <a:endParaRPr lang="en-AU" dirty="0"/>
          </a:p>
        </p:txBody>
      </p:sp>
      <p:pic>
        <p:nvPicPr>
          <p:cNvPr id="4" name="Content Placeholder 3"/>
          <p:cNvPicPr>
            <a:picLocks noGrp="1" noChangeAspect="1"/>
          </p:cNvPicPr>
          <p:nvPr>
            <p:ph idx="4294967295"/>
          </p:nvPr>
        </p:nvPicPr>
        <p:blipFill>
          <a:blip r:embed="rId3">
            <a:grayscl/>
            <a:extLst>
              <a:ext uri="{28A0092B-C50C-407E-A947-70E740481C1C}">
                <a14:useLocalDpi xmlns:a14="http://schemas.microsoft.com/office/drawing/2010/main" val="0"/>
              </a:ext>
            </a:extLst>
          </a:blip>
          <a:stretch>
            <a:fillRect/>
          </a:stretch>
        </p:blipFill>
        <p:spPr>
          <a:xfrm>
            <a:off x="2084048" y="2386021"/>
            <a:ext cx="8361362" cy="4697413"/>
          </a:xfrm>
          <a:prstGeom prst="rect">
            <a:avLst/>
          </a:prstGeom>
        </p:spPr>
      </p:pic>
      <p:sp>
        <p:nvSpPr>
          <p:cNvPr id="3" name="TextBox 2">
            <a:extLst>
              <a:ext uri="{FF2B5EF4-FFF2-40B4-BE49-F238E27FC236}">
                <a16:creationId xmlns:a16="http://schemas.microsoft.com/office/drawing/2014/main" id="{24078FA7-9568-4B67-910F-173132C5598F}"/>
              </a:ext>
            </a:extLst>
          </p:cNvPr>
          <p:cNvSpPr txBox="1"/>
          <p:nvPr/>
        </p:nvSpPr>
        <p:spPr>
          <a:xfrm>
            <a:off x="4019938" y="1600248"/>
            <a:ext cx="4152124" cy="461665"/>
          </a:xfrm>
          <a:prstGeom prst="rect">
            <a:avLst/>
          </a:prstGeom>
          <a:noFill/>
        </p:spPr>
        <p:txBody>
          <a:bodyPr wrap="square" rtlCol="0">
            <a:spAutoFit/>
          </a:bodyPr>
          <a:lstStyle/>
          <a:p>
            <a:pPr algn="ctr"/>
            <a:r>
              <a:rPr lang="en-US" sz="2400" b="1" dirty="0"/>
              <a:t>Mothers and Babies Hospital</a:t>
            </a:r>
          </a:p>
        </p:txBody>
      </p:sp>
    </p:spTree>
    <p:extLst>
      <p:ext uri="{BB962C8B-B14F-4D97-AF65-F5344CB8AC3E}">
        <p14:creationId xmlns:p14="http://schemas.microsoft.com/office/powerpoint/2010/main" val="64417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34421382"/>
              </p:ext>
            </p:extLst>
          </p:nvPr>
        </p:nvGraphicFramePr>
        <p:xfrm>
          <a:off x="130629" y="90435"/>
          <a:ext cx="12061371" cy="823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2025805" y="1148577"/>
            <a:ext cx="8250044" cy="5130305"/>
          </a:xfrm>
          <a:prstGeom prst="rect">
            <a:avLst/>
          </a:prstGeom>
          <a:noFill/>
        </p:spPr>
        <p:txBody>
          <a:bodyPr>
            <a:normAutofit/>
          </a:bodyPr>
          <a:lstStyle/>
          <a:p>
            <a:pPr marL="0" indent="0">
              <a:buNone/>
            </a:pPr>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sp>
        <p:nvSpPr>
          <p:cNvPr id="3" name="Rectangle 2">
            <a:extLst>
              <a:ext uri="{FF2B5EF4-FFF2-40B4-BE49-F238E27FC236}">
                <a16:creationId xmlns:a16="http://schemas.microsoft.com/office/drawing/2014/main" id="{F5324454-C693-4463-9E7D-21064DFBFE56}"/>
              </a:ext>
            </a:extLst>
          </p:cNvPr>
          <p:cNvSpPr/>
          <p:nvPr/>
        </p:nvSpPr>
        <p:spPr>
          <a:xfrm>
            <a:off x="532563" y="1199377"/>
            <a:ext cx="11103428" cy="5386090"/>
          </a:xfrm>
          <a:prstGeom prst="rect">
            <a:avLst/>
          </a:prstGeom>
        </p:spPr>
        <p:txBody>
          <a:bodyPr wrap="square">
            <a:spAutoFit/>
          </a:bodyPr>
          <a:lstStyle/>
          <a:p>
            <a:r>
              <a:rPr lang="en-AU" sz="3200" b="1" i="1" dirty="0">
                <a:solidFill>
                  <a:schemeClr val="accent5">
                    <a:lumMod val="75000"/>
                  </a:schemeClr>
                </a:solidFill>
              </a:rPr>
              <a:t>Dr Ray Hodgson, Port Macquarie club</a:t>
            </a:r>
            <a:r>
              <a:rPr lang="en-AU" sz="3200" b="1" dirty="0">
                <a:solidFill>
                  <a:schemeClr val="accent5">
                    <a:lumMod val="75000"/>
                  </a:schemeClr>
                </a:solidFill>
              </a:rPr>
              <a:t>, taking medical teams to Nepal since 2011 </a:t>
            </a:r>
            <a:r>
              <a:rPr lang="en-AU" sz="3200" b="1" dirty="0">
                <a:solidFill>
                  <a:schemeClr val="accent5">
                    <a:lumMod val="75000"/>
                  </a:schemeClr>
                </a:solidFill>
                <a:latin typeface="Arial" panose="020B0604020202020204" pitchFamily="34" charset="0"/>
                <a:ea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pPr>
            <a:r>
              <a:rPr lang="en-AU" sz="2800" b="1" dirty="0">
                <a:solidFill>
                  <a:schemeClr val="accent5">
                    <a:lumMod val="75000"/>
                  </a:schemeClr>
                </a:solidFill>
              </a:rPr>
              <a:t>A </a:t>
            </a:r>
            <a:r>
              <a:rPr lang="en-AU" sz="2800" b="1" i="1" dirty="0">
                <a:solidFill>
                  <a:schemeClr val="accent5">
                    <a:lumMod val="75000"/>
                  </a:schemeClr>
                </a:solidFill>
              </a:rPr>
              <a:t>Mothers and Babies Hospital </a:t>
            </a:r>
            <a:r>
              <a:rPr lang="en-AU" sz="2800" b="1" dirty="0">
                <a:solidFill>
                  <a:schemeClr val="accent5">
                    <a:lumMod val="75000"/>
                  </a:schemeClr>
                </a:solidFill>
              </a:rPr>
              <a:t>to be built in district </a:t>
            </a:r>
            <a:r>
              <a:rPr lang="en-AU" sz="2800" b="1" dirty="0" err="1">
                <a:solidFill>
                  <a:schemeClr val="accent5">
                    <a:lumMod val="75000"/>
                  </a:schemeClr>
                </a:solidFill>
              </a:rPr>
              <a:t>Dolakha</a:t>
            </a:r>
            <a:r>
              <a:rPr lang="en-AU" sz="2800" b="1" dirty="0">
                <a:solidFill>
                  <a:schemeClr val="accent5">
                    <a:lumMod val="75000"/>
                  </a:schemeClr>
                </a:solidFill>
              </a:rPr>
              <a:t>, eastern Nepal</a:t>
            </a:r>
          </a:p>
          <a:p>
            <a:pPr marL="457200" indent="-457200">
              <a:buFont typeface="Arial" panose="020B0604020202020204" pitchFamily="34" charset="0"/>
              <a:buChar char="•"/>
            </a:pPr>
            <a:r>
              <a:rPr lang="en-AU" sz="2800" b="1" dirty="0">
                <a:solidFill>
                  <a:schemeClr val="accent5">
                    <a:lumMod val="75000"/>
                  </a:schemeClr>
                </a:solidFill>
              </a:rPr>
              <a:t>Highest rate of pelvic floor collapse in world</a:t>
            </a:r>
          </a:p>
          <a:p>
            <a:pPr marL="457200" indent="-457200">
              <a:buFont typeface="Arial" panose="020B0604020202020204" pitchFamily="34" charset="0"/>
              <a:buChar char="•"/>
            </a:pPr>
            <a:r>
              <a:rPr lang="en-AU" sz="2800" b="1" dirty="0">
                <a:solidFill>
                  <a:schemeClr val="accent5">
                    <a:lumMod val="75000"/>
                  </a:schemeClr>
                </a:solidFill>
              </a:rPr>
              <a:t>Foundation doesn't build hospitals …but</a:t>
            </a:r>
          </a:p>
          <a:p>
            <a:pPr marL="457200" indent="-457200">
              <a:buFont typeface="Arial" panose="020B0604020202020204" pitchFamily="34" charset="0"/>
              <a:buChar char="•"/>
            </a:pPr>
            <a:r>
              <a:rPr lang="en-AU" sz="2800" b="1" dirty="0">
                <a:solidFill>
                  <a:schemeClr val="accent5">
                    <a:lumMod val="75000"/>
                  </a:schemeClr>
                </a:solidFill>
              </a:rPr>
              <a:t>Funding from Foundation for hospital equipment</a:t>
            </a:r>
          </a:p>
          <a:p>
            <a:pPr marL="457200" indent="-457200">
              <a:buFont typeface="Arial" panose="020B0604020202020204" pitchFamily="34" charset="0"/>
              <a:buChar char="•"/>
            </a:pPr>
            <a:r>
              <a:rPr lang="en-AU" sz="2800" b="1" dirty="0">
                <a:solidFill>
                  <a:schemeClr val="accent5">
                    <a:lumMod val="75000"/>
                  </a:schemeClr>
                </a:solidFill>
                <a:highlight>
                  <a:srgbClr val="FFFF00"/>
                </a:highlight>
              </a:rPr>
              <a:t>Foundation has now approved AUD $350,000</a:t>
            </a:r>
          </a:p>
          <a:p>
            <a:pPr marL="457200" indent="-457200">
              <a:buFont typeface="Arial" panose="020B0604020202020204" pitchFamily="34" charset="0"/>
              <a:buChar char="•"/>
            </a:pPr>
            <a:r>
              <a:rPr lang="en-AU" sz="2800" b="1" dirty="0">
                <a:solidFill>
                  <a:schemeClr val="accent5">
                    <a:lumMod val="75000"/>
                  </a:schemeClr>
                </a:solidFill>
                <a:highlight>
                  <a:srgbClr val="FFFF00"/>
                </a:highlight>
              </a:rPr>
              <a:t>Biggest grant our District has ever received</a:t>
            </a:r>
          </a:p>
          <a:p>
            <a:pPr marL="457200" indent="-457200">
              <a:buFont typeface="Arial" panose="020B0604020202020204" pitchFamily="34" charset="0"/>
              <a:buChar char="•"/>
            </a:pPr>
            <a:r>
              <a:rPr lang="en-AU" sz="2800" b="1" dirty="0">
                <a:solidFill>
                  <a:schemeClr val="accent5">
                    <a:lumMod val="75000"/>
                  </a:schemeClr>
                </a:solidFill>
                <a:highlight>
                  <a:srgbClr val="FFFF00"/>
                </a:highlight>
              </a:rPr>
              <a:t>To go temporarily into nearby hospital where Ray works</a:t>
            </a:r>
            <a:br>
              <a:rPr lang="en-AU" sz="2800" b="1" dirty="0">
                <a:solidFill>
                  <a:schemeClr val="accent5">
                    <a:lumMod val="75000"/>
                  </a:schemeClr>
                </a:solidFill>
              </a:rPr>
            </a:br>
            <a:endParaRPr lang="en-US" sz="2800" b="1" dirty="0">
              <a:solidFill>
                <a:schemeClr val="accent5">
                  <a:lumMod val="75000"/>
                </a:schemeClr>
              </a:solidFill>
            </a:endParaRPr>
          </a:p>
          <a:p>
            <a:endParaRPr lang="en-US" sz="2800" b="1" dirty="0">
              <a:solidFill>
                <a:schemeClr val="accent5">
                  <a:lumMod val="75000"/>
                </a:schemeClr>
              </a:solidFill>
            </a:endParaRPr>
          </a:p>
        </p:txBody>
      </p:sp>
    </p:spTree>
    <p:extLst>
      <p:ext uri="{BB962C8B-B14F-4D97-AF65-F5344CB8AC3E}">
        <p14:creationId xmlns:p14="http://schemas.microsoft.com/office/powerpoint/2010/main" val="3382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34406030"/>
              </p:ext>
            </p:extLst>
          </p:nvPr>
        </p:nvGraphicFramePr>
        <p:xfrm>
          <a:off x="1905000" y="304800"/>
          <a:ext cx="8686800"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1981200" y="1066801"/>
            <a:ext cx="8229600" cy="5135881"/>
          </a:xfrm>
          <a:prstGeom prst="rect">
            <a:avLst/>
          </a:prstGeom>
          <a:noFill/>
        </p:spPr>
        <p:txBody>
          <a:bodyPr>
            <a:normAutofit/>
          </a:bodyPr>
          <a:lstStyle/>
          <a:p>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pic>
        <p:nvPicPr>
          <p:cNvPr id="6" name="Picture 5">
            <a:extLst>
              <a:ext uri="{FF2B5EF4-FFF2-40B4-BE49-F238E27FC236}">
                <a16:creationId xmlns:a16="http://schemas.microsoft.com/office/drawing/2014/main" id="{D7A3DD2F-EA14-43C3-AD19-F1FEB265017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2200" y="1412241"/>
            <a:ext cx="2667000" cy="4444998"/>
          </a:xfrm>
          <a:prstGeom prst="rect">
            <a:avLst/>
          </a:prstGeom>
        </p:spPr>
      </p:pic>
      <p:pic>
        <p:nvPicPr>
          <p:cNvPr id="7" name="Picture 6">
            <a:extLst>
              <a:ext uri="{FF2B5EF4-FFF2-40B4-BE49-F238E27FC236}">
                <a16:creationId xmlns:a16="http://schemas.microsoft.com/office/drawing/2014/main" id="{C146C171-B517-45E7-B576-C1EC5552E2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68308" y="1412242"/>
            <a:ext cx="2667000" cy="4444999"/>
          </a:xfrm>
          <a:prstGeom prst="rect">
            <a:avLst/>
          </a:prstGeom>
        </p:spPr>
      </p:pic>
      <p:pic>
        <p:nvPicPr>
          <p:cNvPr id="8" name="Picture 7" descr="Image may contain: one or more people, people standing, mountain, outdoor and nature">
            <a:extLst>
              <a:ext uri="{FF2B5EF4-FFF2-40B4-BE49-F238E27FC236}">
                <a16:creationId xmlns:a16="http://schemas.microsoft.com/office/drawing/2014/main" id="{977B2027-DBB6-4886-84F4-91AAEE89C09E}"/>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74416" y="1412241"/>
            <a:ext cx="2375492" cy="4444998"/>
          </a:xfrm>
          <a:prstGeom prst="rect">
            <a:avLst/>
          </a:prstGeom>
          <a:noFill/>
          <a:ln>
            <a:noFill/>
          </a:ln>
        </p:spPr>
      </p:pic>
    </p:spTree>
    <p:extLst>
      <p:ext uri="{BB962C8B-B14F-4D97-AF65-F5344CB8AC3E}">
        <p14:creationId xmlns:p14="http://schemas.microsoft.com/office/powerpoint/2010/main" val="64880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12448871"/>
              </p:ext>
            </p:extLst>
          </p:nvPr>
        </p:nvGraphicFramePr>
        <p:xfrm>
          <a:off x="-1245996" y="231112"/>
          <a:ext cx="13437996" cy="68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482321" y="1186263"/>
            <a:ext cx="11173767" cy="5016420"/>
          </a:xfrm>
          <a:prstGeom prst="rect">
            <a:avLst/>
          </a:prstGeom>
          <a:solidFill>
            <a:schemeClr val="bg2"/>
          </a:solidFill>
        </p:spPr>
        <p:txBody>
          <a:bodyPr>
            <a:normAutofit fontScale="92500" lnSpcReduction="10000"/>
          </a:bodyPr>
          <a:lstStyle/>
          <a:p>
            <a:pPr marL="0" indent="0">
              <a:buNone/>
            </a:pPr>
            <a:r>
              <a:rPr lang="en-AU" sz="3300" b="1" i="1" dirty="0" err="1">
                <a:solidFill>
                  <a:schemeClr val="accent5">
                    <a:lumMod val="75000"/>
                  </a:schemeClr>
                </a:solidFill>
              </a:rPr>
              <a:t>Mutuoto</a:t>
            </a:r>
            <a:r>
              <a:rPr lang="en-AU" sz="3300" b="1" i="1" dirty="0">
                <a:solidFill>
                  <a:schemeClr val="accent5">
                    <a:lumMod val="75000"/>
                  </a:schemeClr>
                </a:solidFill>
              </a:rPr>
              <a:t> Kigotho - Armidale AM</a:t>
            </a:r>
          </a:p>
          <a:p>
            <a:r>
              <a:rPr lang="en-AU" sz="3300" b="1" dirty="0">
                <a:solidFill>
                  <a:schemeClr val="accent5">
                    <a:lumMod val="75000"/>
                  </a:schemeClr>
                </a:solidFill>
              </a:rPr>
              <a:t>Working with Paul </a:t>
            </a:r>
            <a:r>
              <a:rPr lang="en-AU" sz="3300" b="1" dirty="0" err="1">
                <a:solidFill>
                  <a:schemeClr val="accent5">
                    <a:lumMod val="75000"/>
                  </a:schemeClr>
                </a:solidFill>
              </a:rPr>
              <a:t>Ogunyah</a:t>
            </a:r>
            <a:r>
              <a:rPr lang="en-AU" sz="3300" b="1" dirty="0">
                <a:solidFill>
                  <a:schemeClr val="accent5">
                    <a:lumMod val="75000"/>
                  </a:schemeClr>
                </a:solidFill>
              </a:rPr>
              <a:t> teacher from Sydney</a:t>
            </a:r>
            <a:br>
              <a:rPr lang="en-AU" sz="3300" b="1" dirty="0">
                <a:solidFill>
                  <a:schemeClr val="accent5">
                    <a:lumMod val="75000"/>
                  </a:schemeClr>
                </a:solidFill>
              </a:rPr>
            </a:br>
            <a:r>
              <a:rPr lang="en-AU" sz="3300" b="1" dirty="0">
                <a:solidFill>
                  <a:schemeClr val="accent5">
                    <a:lumMod val="75000"/>
                  </a:schemeClr>
                </a:solidFill>
              </a:rPr>
              <a:t> </a:t>
            </a:r>
            <a:endParaRPr lang="en-US" sz="3300" b="1" dirty="0">
              <a:solidFill>
                <a:schemeClr val="accent5">
                  <a:lumMod val="75000"/>
                </a:schemeClr>
              </a:solidFill>
            </a:endParaRPr>
          </a:p>
          <a:p>
            <a:r>
              <a:rPr lang="en-AU" sz="3300" b="1" dirty="0">
                <a:solidFill>
                  <a:schemeClr val="accent5">
                    <a:lumMod val="75000"/>
                  </a:schemeClr>
                </a:solidFill>
              </a:rPr>
              <a:t>Paul was born in Masala village – visits regularly</a:t>
            </a:r>
            <a:br>
              <a:rPr lang="en-AU" sz="3300" b="1" dirty="0">
                <a:solidFill>
                  <a:schemeClr val="accent5">
                    <a:lumMod val="75000"/>
                  </a:schemeClr>
                </a:solidFill>
              </a:rPr>
            </a:br>
            <a:endParaRPr lang="en-AU" sz="3300" b="1" dirty="0">
              <a:solidFill>
                <a:schemeClr val="accent5">
                  <a:lumMod val="75000"/>
                </a:schemeClr>
              </a:solidFill>
            </a:endParaRPr>
          </a:p>
          <a:p>
            <a:r>
              <a:rPr lang="en-AU" sz="3300" b="1" dirty="0">
                <a:solidFill>
                  <a:schemeClr val="accent5">
                    <a:lumMod val="75000"/>
                  </a:schemeClr>
                </a:solidFill>
              </a:rPr>
              <a:t>6,000 people in local area rely on a river 2kms away</a:t>
            </a:r>
            <a:br>
              <a:rPr lang="en-AU" sz="3300" b="1" dirty="0">
                <a:solidFill>
                  <a:schemeClr val="accent5">
                    <a:lumMod val="75000"/>
                  </a:schemeClr>
                </a:solidFill>
              </a:rPr>
            </a:br>
            <a:endParaRPr lang="en-AU" sz="3300" b="1" dirty="0">
              <a:solidFill>
                <a:schemeClr val="accent5">
                  <a:lumMod val="75000"/>
                </a:schemeClr>
              </a:solidFill>
            </a:endParaRPr>
          </a:p>
          <a:p>
            <a:r>
              <a:rPr lang="en-AU" sz="3300" b="1" dirty="0">
                <a:solidFill>
                  <a:schemeClr val="accent5">
                    <a:lumMod val="75000"/>
                  </a:schemeClr>
                </a:solidFill>
              </a:rPr>
              <a:t>Project is to drill bore; solar powered pump; water tank – budget US $55,128</a:t>
            </a:r>
            <a:br>
              <a:rPr lang="en-AU" sz="3300" b="1" dirty="0">
                <a:solidFill>
                  <a:schemeClr val="accent5">
                    <a:lumMod val="75000"/>
                  </a:schemeClr>
                </a:solidFill>
              </a:rPr>
            </a:br>
            <a:endParaRPr lang="en-US" sz="3300" b="1" dirty="0">
              <a:solidFill>
                <a:schemeClr val="accent5">
                  <a:lumMod val="75000"/>
                </a:schemeClr>
              </a:solidFill>
            </a:endParaRPr>
          </a:p>
          <a:p>
            <a:r>
              <a:rPr lang="en-AU" sz="3300" b="1" dirty="0">
                <a:solidFill>
                  <a:schemeClr val="accent5">
                    <a:lumMod val="75000"/>
                  </a:schemeClr>
                </a:solidFill>
              </a:rPr>
              <a:t>Save women particularly from daily carrying water</a:t>
            </a:r>
            <a:endParaRPr lang="en-US" sz="3300" b="1" dirty="0">
              <a:solidFill>
                <a:schemeClr val="accent5">
                  <a:lumMod val="75000"/>
                </a:schemeClr>
              </a:solidFill>
            </a:endParaRPr>
          </a:p>
          <a:p>
            <a:endParaRPr lang="en-AU" dirty="0">
              <a:solidFill>
                <a:srgbClr val="FFFF00"/>
              </a:solidFill>
            </a:endParaRPr>
          </a:p>
          <a:p>
            <a:pPr marL="0" indent="0">
              <a:buNone/>
            </a:pPr>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6271846" y="3406140"/>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spTree>
    <p:extLst>
      <p:ext uri="{BB962C8B-B14F-4D97-AF65-F5344CB8AC3E}">
        <p14:creationId xmlns:p14="http://schemas.microsoft.com/office/powerpoint/2010/main" val="244791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4778621"/>
              </p:ext>
            </p:extLst>
          </p:nvPr>
        </p:nvGraphicFramePr>
        <p:xfrm>
          <a:off x="0" y="45719"/>
          <a:ext cx="12192000" cy="868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1981200" y="1066801"/>
            <a:ext cx="8229600" cy="5135881"/>
          </a:xfrm>
          <a:prstGeom prst="rect">
            <a:avLst/>
          </a:prstGeom>
          <a:noFill/>
        </p:spPr>
        <p:txBody>
          <a:bodyPr>
            <a:normAutofit/>
          </a:bodyPr>
          <a:lstStyle/>
          <a:p>
            <a:pPr marL="0" indent="0">
              <a:buNone/>
            </a:pPr>
            <a:endParaRPr lang="en-AU" dirty="0">
              <a:solidFill>
                <a:srgbClr val="FFFF00"/>
              </a:solidFill>
            </a:endParaRPr>
          </a:p>
          <a:p>
            <a:pPr marL="0" indent="0">
              <a:buNone/>
            </a:pPr>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pic>
        <p:nvPicPr>
          <p:cNvPr id="4" name="Picture 3">
            <a:extLst>
              <a:ext uri="{FF2B5EF4-FFF2-40B4-BE49-F238E27FC236}">
                <a16:creationId xmlns:a16="http://schemas.microsoft.com/office/drawing/2014/main" id="{16187ABD-7C1B-413E-98A9-CFBC36266A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0" y="1505683"/>
            <a:ext cx="9144000" cy="3846635"/>
          </a:xfrm>
          <a:prstGeom prst="rect">
            <a:avLst/>
          </a:prstGeom>
        </p:spPr>
      </p:pic>
    </p:spTree>
    <p:extLst>
      <p:ext uri="{BB962C8B-B14F-4D97-AF65-F5344CB8AC3E}">
        <p14:creationId xmlns:p14="http://schemas.microsoft.com/office/powerpoint/2010/main" val="2815789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71855513"/>
              </p:ext>
            </p:extLst>
          </p:nvPr>
        </p:nvGraphicFramePr>
        <p:xfrm>
          <a:off x="0" y="0"/>
          <a:ext cx="12192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3" name="Rectangle 5"/>
          <p:cNvSpPr>
            <a:spLocks noGrp="1" noChangeArrowheads="1"/>
          </p:cNvSpPr>
          <p:nvPr>
            <p:ph idx="4294967295"/>
          </p:nvPr>
        </p:nvSpPr>
        <p:spPr>
          <a:xfrm>
            <a:off x="532563" y="1105319"/>
            <a:ext cx="11033090" cy="5097363"/>
          </a:xfrm>
          <a:prstGeom prst="rect">
            <a:avLst/>
          </a:prstGeom>
          <a:noFill/>
        </p:spPr>
        <p:txBody>
          <a:bodyPr>
            <a:normAutofit fontScale="92500" lnSpcReduction="20000"/>
          </a:bodyPr>
          <a:lstStyle/>
          <a:p>
            <a:pPr marL="0" indent="0">
              <a:buNone/>
            </a:pPr>
            <a:r>
              <a:rPr lang="en-AU" i="1" dirty="0">
                <a:solidFill>
                  <a:schemeClr val="accent5">
                    <a:lumMod val="75000"/>
                  </a:schemeClr>
                </a:solidFill>
              </a:rPr>
              <a:t>Tanya </a:t>
            </a:r>
            <a:r>
              <a:rPr lang="en-AU" i="1" dirty="0" err="1">
                <a:solidFill>
                  <a:schemeClr val="accent5">
                    <a:lumMod val="75000"/>
                  </a:schemeClr>
                </a:solidFill>
              </a:rPr>
              <a:t>Curcic</a:t>
            </a:r>
            <a:r>
              <a:rPr lang="en-AU" i="1" dirty="0">
                <a:solidFill>
                  <a:schemeClr val="accent5">
                    <a:lumMod val="75000"/>
                  </a:schemeClr>
                </a:solidFill>
              </a:rPr>
              <a:t> – Taree Club/Uganda</a:t>
            </a:r>
          </a:p>
          <a:p>
            <a:r>
              <a:rPr lang="en-AU" dirty="0">
                <a:solidFill>
                  <a:schemeClr val="accent5">
                    <a:lumMod val="75000"/>
                  </a:schemeClr>
                </a:solidFill>
              </a:rPr>
              <a:t>Turning vulnerable women in rural Uganda into entrepreneurs – budget US $35,675</a:t>
            </a:r>
          </a:p>
          <a:p>
            <a:r>
              <a:rPr lang="en-AU" dirty="0">
                <a:solidFill>
                  <a:schemeClr val="accent5">
                    <a:lumMod val="75000"/>
                  </a:schemeClr>
                </a:solidFill>
              </a:rPr>
              <a:t>Making products – handbags, purses, necklaces, bracelets, earrings etc</a:t>
            </a:r>
          </a:p>
          <a:p>
            <a:r>
              <a:rPr lang="en-AU" dirty="0">
                <a:solidFill>
                  <a:schemeClr val="accent5">
                    <a:lumMod val="75000"/>
                  </a:schemeClr>
                </a:solidFill>
              </a:rPr>
              <a:t>Using beads - 100% recycled calendar paper</a:t>
            </a:r>
          </a:p>
          <a:p>
            <a:r>
              <a:rPr lang="en-AU" dirty="0">
                <a:solidFill>
                  <a:schemeClr val="accent5">
                    <a:lumMod val="75000"/>
                  </a:schemeClr>
                </a:solidFill>
              </a:rPr>
              <a:t>Training 6 women leaders 120 beneficiaries</a:t>
            </a:r>
          </a:p>
          <a:p>
            <a:r>
              <a:rPr lang="en-AU" dirty="0">
                <a:solidFill>
                  <a:schemeClr val="accent5">
                    <a:lumMod val="75000"/>
                  </a:schemeClr>
                </a:solidFill>
              </a:rPr>
              <a:t>Training in business skills &amp; entrepreneurship</a:t>
            </a:r>
          </a:p>
          <a:p>
            <a:r>
              <a:rPr lang="en-AU" dirty="0">
                <a:solidFill>
                  <a:schemeClr val="accent5">
                    <a:lumMod val="75000"/>
                  </a:schemeClr>
                </a:solidFill>
              </a:rPr>
              <a:t>Empowering women in poor countries</a:t>
            </a:r>
            <a:endParaRPr lang="en-US" dirty="0">
              <a:solidFill>
                <a:schemeClr val="accent5">
                  <a:lumMod val="75000"/>
                </a:schemeClr>
              </a:solidFill>
            </a:endParaRPr>
          </a:p>
          <a:p>
            <a:pPr marL="0" indent="0">
              <a:buNone/>
            </a:pPr>
            <a:endParaRPr lang="en-AU" dirty="0">
              <a:solidFill>
                <a:srgbClr val="FFFF00"/>
              </a:solidFill>
            </a:endParaRPr>
          </a:p>
          <a:p>
            <a:pPr marL="0" indent="0">
              <a:buNone/>
            </a:pPr>
            <a:endParaRPr lang="en-US" sz="2800" dirty="0">
              <a:solidFill>
                <a:srgbClr val="FFFF00"/>
              </a:solidFill>
              <a:latin typeface="Cambria" pitchFamily="18" charset="0"/>
            </a:endParaRPr>
          </a:p>
          <a:p>
            <a:pPr marL="0" indent="0">
              <a:buNone/>
            </a:pPr>
            <a:endParaRPr lang="en-AU" sz="2800" dirty="0">
              <a:solidFill>
                <a:srgbClr val="FFC000"/>
              </a:solidFill>
              <a:latin typeface="Cambria" pitchFamily="18" charset="0"/>
            </a:endParaRPr>
          </a:p>
          <a:p>
            <a:pPr marL="0" indent="0">
              <a:buNone/>
            </a:pPr>
            <a:endParaRPr lang="en-US" sz="2800" dirty="0">
              <a:solidFill>
                <a:srgbClr val="FFC000"/>
              </a:solidFill>
              <a:latin typeface="Cambria" pitchFamily="18" charset="0"/>
            </a:endParaRPr>
          </a:p>
        </p:txBody>
      </p:sp>
      <p:pic>
        <p:nvPicPr>
          <p:cNvPr id="53254" name="Picture 6" descr="MA6K372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591800" y="7465727"/>
            <a:ext cx="76200" cy="50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3255" name="Rectangle 7"/>
          <p:cNvSpPr>
            <a:spLocks noChangeArrowheads="1"/>
          </p:cNvSpPr>
          <p:nvPr/>
        </p:nvSpPr>
        <p:spPr bwMode="auto">
          <a:xfrm flipH="1">
            <a:off x="1981200" y="1295401"/>
            <a:ext cx="152400"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endParaRPr lang="en-US" sz="1600" b="1" dirty="0">
              <a:solidFill>
                <a:srgbClr val="FFC000"/>
              </a:solidFill>
              <a:latin typeface="Cambria" pitchFamily="18" charset="0"/>
            </a:endParaRPr>
          </a:p>
        </p:txBody>
      </p:sp>
    </p:spTree>
    <p:extLst>
      <p:ext uri="{BB962C8B-B14F-4D97-AF65-F5344CB8AC3E}">
        <p14:creationId xmlns:p14="http://schemas.microsoft.com/office/powerpoint/2010/main" val="2677983576"/>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FF6FB"/>
      </a:hlink>
      <a:folHlink>
        <a:srgbClr val="EFF6F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40573</TotalTime>
  <Words>1217</Words>
  <Application>Microsoft Office PowerPoint</Application>
  <PresentationFormat>Widescreen</PresentationFormat>
  <Paragraphs>175</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 Narrow</vt:lpstr>
      <vt:lpstr>Calibri</vt:lpstr>
      <vt:lpstr>Calibri Light</vt:lpstr>
      <vt:lpstr>Cambria</vt:lpstr>
      <vt:lpstr>Georgia</vt:lpstr>
      <vt:lpstr>Office Theme</vt:lpstr>
      <vt:lpstr>Custom Design</vt:lpstr>
      <vt:lpstr>PowerPoint Presentation</vt:lpstr>
      <vt:lpstr>PowerPoint Presentation</vt:lpstr>
      <vt:lpstr>PowerPoint Presentation</vt:lpstr>
      <vt:lpstr>Maternity Hospital in Dolakha - Nepal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Global Grants</dc:title>
  <dc:creator>Robert Byrne</dc:creator>
  <cp:lastModifiedBy>Maurie Stack</cp:lastModifiedBy>
  <cp:revision>562</cp:revision>
  <cp:lastPrinted>2018-11-11T16:38:45Z</cp:lastPrinted>
  <dcterms:created xsi:type="dcterms:W3CDTF">2018-10-22T01:27:55Z</dcterms:created>
  <dcterms:modified xsi:type="dcterms:W3CDTF">2020-05-24T08:06:27Z</dcterms:modified>
</cp:coreProperties>
</file>