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4"/>
    <p:sldMasterId id="2147483664" r:id="rId5"/>
    <p:sldMasterId id="2147483688" r:id="rId6"/>
  </p:sldMasterIdLst>
  <p:notesMasterIdLst>
    <p:notesMasterId r:id="rId27"/>
  </p:notesMasterIdLst>
  <p:handoutMasterIdLst>
    <p:handoutMasterId r:id="rId28"/>
  </p:handoutMasterIdLst>
  <p:sldIdLst>
    <p:sldId id="389" r:id="rId7"/>
    <p:sldId id="406" r:id="rId8"/>
    <p:sldId id="400" r:id="rId9"/>
    <p:sldId id="407" r:id="rId10"/>
    <p:sldId id="408" r:id="rId11"/>
    <p:sldId id="409" r:id="rId12"/>
    <p:sldId id="410" r:id="rId13"/>
    <p:sldId id="397" r:id="rId14"/>
    <p:sldId id="401" r:id="rId15"/>
    <p:sldId id="405" r:id="rId16"/>
    <p:sldId id="402" r:id="rId17"/>
    <p:sldId id="387" r:id="rId18"/>
    <p:sldId id="403" r:id="rId19"/>
    <p:sldId id="404" r:id="rId20"/>
    <p:sldId id="374" r:id="rId21"/>
    <p:sldId id="372" r:id="rId22"/>
    <p:sldId id="373" r:id="rId23"/>
    <p:sldId id="398" r:id="rId24"/>
    <p:sldId id="399" r:id="rId25"/>
    <p:sldId id="377" r:id="rId2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5pPr>
    <a:lvl6pPr marL="2286000" algn="l" defTabSz="914400" rtl="0" eaLnBrk="1" latinLnBrk="0" hangingPunct="1">
      <a:defRPr sz="2400" kern="1200">
        <a:solidFill>
          <a:schemeClr val="tx1"/>
        </a:solidFill>
        <a:latin typeface="Arial" pitchFamily="34" charset="0"/>
        <a:ea typeface="ヒラギノ角ゴ Pro W3" pitchFamily="-84" charset="-128"/>
        <a:cs typeface="+mn-cs"/>
      </a:defRPr>
    </a:lvl6pPr>
    <a:lvl7pPr marL="2743200" algn="l" defTabSz="914400" rtl="0" eaLnBrk="1" latinLnBrk="0" hangingPunct="1">
      <a:defRPr sz="2400" kern="1200">
        <a:solidFill>
          <a:schemeClr val="tx1"/>
        </a:solidFill>
        <a:latin typeface="Arial" pitchFamily="34" charset="0"/>
        <a:ea typeface="ヒラギノ角ゴ Pro W3" pitchFamily="-84" charset="-128"/>
        <a:cs typeface="+mn-cs"/>
      </a:defRPr>
    </a:lvl7pPr>
    <a:lvl8pPr marL="3200400" algn="l" defTabSz="914400" rtl="0" eaLnBrk="1" latinLnBrk="0" hangingPunct="1">
      <a:defRPr sz="2400" kern="1200">
        <a:solidFill>
          <a:schemeClr val="tx1"/>
        </a:solidFill>
        <a:latin typeface="Arial" pitchFamily="34" charset="0"/>
        <a:ea typeface="ヒラギノ角ゴ Pro W3" pitchFamily="-84" charset="-128"/>
        <a:cs typeface="+mn-cs"/>
      </a:defRPr>
    </a:lvl8pPr>
    <a:lvl9pPr marL="3657600" algn="l" defTabSz="914400" rtl="0" eaLnBrk="1" latinLnBrk="0" hangingPunct="1">
      <a:defRPr sz="2400" kern="1200">
        <a:solidFill>
          <a:schemeClr val="tx1"/>
        </a:solidFill>
        <a:latin typeface="Arial" pitchFamily="34" charset="0"/>
        <a:ea typeface="ヒラギノ角ゴ Pro W3"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55EAA"/>
    <a:srgbClr val="58585A"/>
    <a:srgbClr val="005DAA"/>
    <a:srgbClr val="FF7600"/>
    <a:srgbClr val="D91B5C"/>
    <a:srgbClr val="872175"/>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86" autoAdjust="0"/>
  </p:normalViewPr>
  <p:slideViewPr>
    <p:cSldViewPr>
      <p:cViewPr varScale="1">
        <p:scale>
          <a:sx n="68" d="100"/>
          <a:sy n="68" d="100"/>
        </p:scale>
        <p:origin x="1446" y="60"/>
      </p:cViewPr>
      <p:guideLst>
        <p:guide orient="horz" pos="2160"/>
        <p:guide pos="2880"/>
      </p:guideLst>
    </p:cSldViewPr>
  </p:slideViewPr>
  <p:outlineViewPr>
    <p:cViewPr>
      <p:scale>
        <a:sx n="75" d="100"/>
        <a:sy n="75" d="100"/>
      </p:scale>
      <p:origin x="784" y="16296"/>
    </p:cViewPr>
  </p:outlineViewPr>
  <p:notesTextViewPr>
    <p:cViewPr>
      <p:scale>
        <a:sx n="3" d="2"/>
        <a:sy n="3" d="2"/>
      </p:scale>
      <p:origin x="0" y="0"/>
    </p:cViewPr>
  </p:notesTextViewPr>
  <p:sorterViewPr>
    <p:cViewPr>
      <p:scale>
        <a:sx n="100" d="100"/>
        <a:sy n="100" d="100"/>
      </p:scale>
      <p:origin x="0" y="0"/>
    </p:cViewPr>
  </p:sorterViewPr>
  <p:notesViewPr>
    <p:cSldViewPr>
      <p:cViewPr>
        <p:scale>
          <a:sx n="103" d="100"/>
          <a:sy n="103" d="100"/>
        </p:scale>
        <p:origin x="-143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0070C0"/>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Club</c:v>
                </c:pt>
              </c:strCache>
            </c:strRef>
          </c:tx>
          <c:spPr>
            <a:solidFill>
              <a:schemeClr val="accent1"/>
            </a:solidFill>
            <a:ln>
              <a:noFill/>
            </a:ln>
            <a:effectLst/>
          </c:spPr>
          <c:invertIfNegative val="0"/>
          <c:cat>
            <c:strRef>
              <c:f>Sheet1!$A$2:$A$8</c:f>
              <c:strCache>
                <c:ptCount val="7"/>
                <c:pt idx="0">
                  <c:v>FY2011</c:v>
                </c:pt>
                <c:pt idx="1">
                  <c:v>FY2012</c:v>
                </c:pt>
                <c:pt idx="2">
                  <c:v>FY2013</c:v>
                </c:pt>
                <c:pt idx="3">
                  <c:v>FY2014</c:v>
                </c:pt>
                <c:pt idx="4">
                  <c:v>FY2015</c:v>
                </c:pt>
                <c:pt idx="5">
                  <c:v>FY2016</c:v>
                </c:pt>
                <c:pt idx="6">
                  <c:v>FY2017</c:v>
                </c:pt>
              </c:strCache>
            </c:strRef>
          </c:cat>
          <c:val>
            <c:numRef>
              <c:f>Sheet1!$B$2:$B$8</c:f>
              <c:numCache>
                <c:formatCode>_("$"* #,##0_);_("$"* \(#,##0\);_("$"* "-"??_);_(@_)</c:formatCode>
                <c:ptCount val="7"/>
                <c:pt idx="0">
                  <c:v>3949712.88</c:v>
                </c:pt>
                <c:pt idx="1">
                  <c:v>3699158</c:v>
                </c:pt>
                <c:pt idx="2">
                  <c:v>3462538</c:v>
                </c:pt>
                <c:pt idx="3">
                  <c:v>3269911</c:v>
                </c:pt>
                <c:pt idx="4">
                  <c:v>2795809</c:v>
                </c:pt>
                <c:pt idx="5">
                  <c:v>2589483</c:v>
                </c:pt>
                <c:pt idx="6">
                  <c:v>2548603.0999999996</c:v>
                </c:pt>
              </c:numCache>
            </c:numRef>
          </c:val>
          <c:extLst>
            <c:ext xmlns:c16="http://schemas.microsoft.com/office/drawing/2014/chart" uri="{C3380CC4-5D6E-409C-BE32-E72D297353CC}">
              <c16:uniqueId val="{00000000-B73D-4FB8-A07C-68DFF75D6659}"/>
            </c:ext>
          </c:extLst>
        </c:ser>
        <c:dLbls>
          <c:showLegendKey val="0"/>
          <c:showVal val="0"/>
          <c:showCatName val="0"/>
          <c:showSerName val="0"/>
          <c:showPercent val="0"/>
          <c:showBubbleSize val="0"/>
        </c:dLbls>
        <c:gapWidth val="24"/>
        <c:overlap val="-27"/>
        <c:axId val="375464656"/>
        <c:axId val="375455800"/>
      </c:barChart>
      <c:catAx>
        <c:axId val="37546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rgbClr val="0070C0"/>
                </a:solidFill>
                <a:latin typeface="+mn-lt"/>
                <a:ea typeface="+mn-ea"/>
                <a:cs typeface="+mn-cs"/>
              </a:defRPr>
            </a:pPr>
            <a:endParaRPr lang="en-US"/>
          </a:p>
        </c:txPr>
        <c:crossAx val="375455800"/>
        <c:crosses val="autoZero"/>
        <c:auto val="1"/>
        <c:lblAlgn val="ctr"/>
        <c:lblOffset val="100"/>
        <c:noMultiLvlLbl val="0"/>
      </c:catAx>
      <c:valAx>
        <c:axId val="37545580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70C0"/>
                </a:solidFill>
                <a:latin typeface="+mn-lt"/>
                <a:ea typeface="+mn-ea"/>
                <a:cs typeface="+mn-cs"/>
              </a:defRPr>
            </a:pPr>
            <a:endParaRPr lang="en-US"/>
          </a:p>
        </c:txPr>
        <c:crossAx val="375464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0070C0"/>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Individual</c:v>
                </c:pt>
              </c:strCache>
            </c:strRef>
          </c:tx>
          <c:spPr>
            <a:solidFill>
              <a:srgbClr val="FFC000"/>
            </a:solidFill>
            <a:ln>
              <a:noFill/>
            </a:ln>
            <a:effectLst/>
          </c:spPr>
          <c:invertIfNegative val="0"/>
          <c:cat>
            <c:strRef>
              <c:f>Sheet1!$A$2:$A$8</c:f>
              <c:strCache>
                <c:ptCount val="7"/>
                <c:pt idx="0">
                  <c:v>FY2011</c:v>
                </c:pt>
                <c:pt idx="1">
                  <c:v>FY2012</c:v>
                </c:pt>
                <c:pt idx="2">
                  <c:v>FY2013</c:v>
                </c:pt>
                <c:pt idx="3">
                  <c:v>FY2014</c:v>
                </c:pt>
                <c:pt idx="4">
                  <c:v>FY2015</c:v>
                </c:pt>
                <c:pt idx="5">
                  <c:v>FY2016</c:v>
                </c:pt>
                <c:pt idx="6">
                  <c:v>FY2017</c:v>
                </c:pt>
              </c:strCache>
            </c:strRef>
          </c:cat>
          <c:val>
            <c:numRef>
              <c:f>Sheet1!$B$2:$B$8</c:f>
              <c:numCache>
                <c:formatCode>_("$"* #,##0_);_("$"* \(#,##0\);_("$"* "-"??_);_(@_)</c:formatCode>
                <c:ptCount val="7"/>
                <c:pt idx="0">
                  <c:v>2019290.3600000022</c:v>
                </c:pt>
                <c:pt idx="1">
                  <c:v>2323469</c:v>
                </c:pt>
                <c:pt idx="2">
                  <c:v>2049025</c:v>
                </c:pt>
                <c:pt idx="3">
                  <c:v>2407603</c:v>
                </c:pt>
                <c:pt idx="4">
                  <c:v>2369918</c:v>
                </c:pt>
                <c:pt idx="5">
                  <c:v>2614911</c:v>
                </c:pt>
                <c:pt idx="6">
                  <c:v>2846865.3600000008</c:v>
                </c:pt>
              </c:numCache>
            </c:numRef>
          </c:val>
          <c:extLst>
            <c:ext xmlns:c16="http://schemas.microsoft.com/office/drawing/2014/chart" uri="{C3380CC4-5D6E-409C-BE32-E72D297353CC}">
              <c16:uniqueId val="{00000000-92BE-4058-920A-D1AD221B572D}"/>
            </c:ext>
          </c:extLst>
        </c:ser>
        <c:dLbls>
          <c:showLegendKey val="0"/>
          <c:showVal val="0"/>
          <c:showCatName val="0"/>
          <c:showSerName val="0"/>
          <c:showPercent val="0"/>
          <c:showBubbleSize val="0"/>
        </c:dLbls>
        <c:gapWidth val="28"/>
        <c:overlap val="-27"/>
        <c:axId val="377781624"/>
        <c:axId val="377786216"/>
      </c:barChart>
      <c:catAx>
        <c:axId val="377781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rgbClr val="0070C0"/>
                </a:solidFill>
                <a:latin typeface="+mn-lt"/>
                <a:ea typeface="+mn-ea"/>
                <a:cs typeface="+mn-cs"/>
              </a:defRPr>
            </a:pPr>
            <a:endParaRPr lang="en-US"/>
          </a:p>
        </c:txPr>
        <c:crossAx val="377786216"/>
        <c:crosses val="autoZero"/>
        <c:auto val="1"/>
        <c:lblAlgn val="ctr"/>
        <c:lblOffset val="100"/>
        <c:noMultiLvlLbl val="0"/>
      </c:catAx>
      <c:valAx>
        <c:axId val="37778621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70C0"/>
                </a:solidFill>
                <a:latin typeface="+mn-lt"/>
                <a:ea typeface="+mn-ea"/>
                <a:cs typeface="+mn-cs"/>
              </a:defRPr>
            </a:pPr>
            <a:endParaRPr lang="en-US"/>
          </a:p>
        </c:txPr>
        <c:crossAx val="377781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0070C0"/>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Club</c:v>
                </c:pt>
              </c:strCache>
            </c:strRef>
          </c:tx>
          <c:spPr>
            <a:solidFill>
              <a:schemeClr val="accent1"/>
            </a:solidFill>
            <a:ln>
              <a:noFill/>
            </a:ln>
            <a:effectLst/>
          </c:spPr>
          <c:invertIfNegative val="0"/>
          <c:cat>
            <c:strRef>
              <c:f>Sheet1!$A$2:$A$6</c:f>
              <c:strCache>
                <c:ptCount val="5"/>
                <c:pt idx="0">
                  <c:v>FY2013</c:v>
                </c:pt>
                <c:pt idx="1">
                  <c:v>FY2014</c:v>
                </c:pt>
                <c:pt idx="2">
                  <c:v>FY2015</c:v>
                </c:pt>
                <c:pt idx="3">
                  <c:v>FY2016</c:v>
                </c:pt>
                <c:pt idx="4">
                  <c:v>FY2017</c:v>
                </c:pt>
              </c:strCache>
            </c:strRef>
          </c:cat>
          <c:val>
            <c:numRef>
              <c:f>Sheet1!$B$2:$B$6</c:f>
              <c:numCache>
                <c:formatCode>_("$"* #,##0_);_("$"* \(#,##0\);_("$"* "-"??_);_(@_)</c:formatCode>
                <c:ptCount val="5"/>
                <c:pt idx="0">
                  <c:v>791346.14999999991</c:v>
                </c:pt>
                <c:pt idx="1">
                  <c:v>907861.45</c:v>
                </c:pt>
                <c:pt idx="2">
                  <c:v>898142.00000000012</c:v>
                </c:pt>
                <c:pt idx="3">
                  <c:v>735210.17</c:v>
                </c:pt>
                <c:pt idx="4">
                  <c:v>680148.78</c:v>
                </c:pt>
              </c:numCache>
            </c:numRef>
          </c:val>
          <c:extLst>
            <c:ext xmlns:c16="http://schemas.microsoft.com/office/drawing/2014/chart" uri="{C3380CC4-5D6E-409C-BE32-E72D297353CC}">
              <c16:uniqueId val="{00000000-B73D-4FB8-A07C-68DFF75D6659}"/>
            </c:ext>
          </c:extLst>
        </c:ser>
        <c:dLbls>
          <c:showLegendKey val="0"/>
          <c:showVal val="0"/>
          <c:showCatName val="0"/>
          <c:showSerName val="0"/>
          <c:showPercent val="0"/>
          <c:showBubbleSize val="0"/>
        </c:dLbls>
        <c:gapWidth val="24"/>
        <c:overlap val="-27"/>
        <c:axId val="375464656"/>
        <c:axId val="375455800"/>
      </c:barChart>
      <c:catAx>
        <c:axId val="37546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70C0"/>
                </a:solidFill>
                <a:latin typeface="+mn-lt"/>
                <a:ea typeface="+mn-ea"/>
                <a:cs typeface="+mn-cs"/>
              </a:defRPr>
            </a:pPr>
            <a:endParaRPr lang="en-US"/>
          </a:p>
        </c:txPr>
        <c:crossAx val="375455800"/>
        <c:crosses val="autoZero"/>
        <c:auto val="1"/>
        <c:lblAlgn val="ctr"/>
        <c:lblOffset val="100"/>
        <c:noMultiLvlLbl val="0"/>
      </c:catAx>
      <c:valAx>
        <c:axId val="37545580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70C0"/>
                </a:solidFill>
                <a:latin typeface="+mn-lt"/>
                <a:ea typeface="+mn-ea"/>
                <a:cs typeface="+mn-cs"/>
              </a:defRPr>
            </a:pPr>
            <a:endParaRPr lang="en-US"/>
          </a:p>
        </c:txPr>
        <c:crossAx val="375464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0070C0"/>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Individual</c:v>
                </c:pt>
              </c:strCache>
            </c:strRef>
          </c:tx>
          <c:spPr>
            <a:solidFill>
              <a:srgbClr val="FFC000"/>
            </a:solidFill>
            <a:ln>
              <a:noFill/>
            </a:ln>
            <a:effectLst/>
          </c:spPr>
          <c:invertIfNegative val="0"/>
          <c:cat>
            <c:strRef>
              <c:f>Sheet1!$A$2:$A$6</c:f>
              <c:strCache>
                <c:ptCount val="5"/>
                <c:pt idx="0">
                  <c:v>FY2013</c:v>
                </c:pt>
                <c:pt idx="1">
                  <c:v>FY2014</c:v>
                </c:pt>
                <c:pt idx="2">
                  <c:v>FY2015</c:v>
                </c:pt>
                <c:pt idx="3">
                  <c:v>FY2016</c:v>
                </c:pt>
                <c:pt idx="4">
                  <c:v>FY2017</c:v>
                </c:pt>
              </c:strCache>
            </c:strRef>
          </c:cat>
          <c:val>
            <c:numRef>
              <c:f>Sheet1!$B$2:$B$6</c:f>
              <c:numCache>
                <c:formatCode>_("$"* #,##0_);_("$"* \(#,##0\);_("$"* "-"??_);_(@_)</c:formatCode>
                <c:ptCount val="5"/>
                <c:pt idx="0">
                  <c:v>164666.79</c:v>
                </c:pt>
                <c:pt idx="1">
                  <c:v>208119.89999999997</c:v>
                </c:pt>
                <c:pt idx="2">
                  <c:v>241027.75</c:v>
                </c:pt>
                <c:pt idx="3">
                  <c:v>301001</c:v>
                </c:pt>
                <c:pt idx="4">
                  <c:v>375805.54</c:v>
                </c:pt>
              </c:numCache>
            </c:numRef>
          </c:val>
          <c:extLst>
            <c:ext xmlns:c16="http://schemas.microsoft.com/office/drawing/2014/chart" uri="{C3380CC4-5D6E-409C-BE32-E72D297353CC}">
              <c16:uniqueId val="{00000000-92BE-4058-920A-D1AD221B572D}"/>
            </c:ext>
          </c:extLst>
        </c:ser>
        <c:dLbls>
          <c:showLegendKey val="0"/>
          <c:showVal val="0"/>
          <c:showCatName val="0"/>
          <c:showSerName val="0"/>
          <c:showPercent val="0"/>
          <c:showBubbleSize val="0"/>
        </c:dLbls>
        <c:gapWidth val="28"/>
        <c:overlap val="-27"/>
        <c:axId val="377781624"/>
        <c:axId val="377786216"/>
      </c:barChart>
      <c:catAx>
        <c:axId val="377781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70C0"/>
                </a:solidFill>
                <a:latin typeface="+mn-lt"/>
                <a:ea typeface="+mn-ea"/>
                <a:cs typeface="+mn-cs"/>
              </a:defRPr>
            </a:pPr>
            <a:endParaRPr lang="en-US"/>
          </a:p>
        </c:txPr>
        <c:crossAx val="377786216"/>
        <c:crosses val="autoZero"/>
        <c:auto val="1"/>
        <c:lblAlgn val="ctr"/>
        <c:lblOffset val="100"/>
        <c:noMultiLvlLbl val="0"/>
      </c:catAx>
      <c:valAx>
        <c:axId val="37778621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70C0"/>
                </a:solidFill>
                <a:latin typeface="+mn-lt"/>
                <a:ea typeface="+mn-ea"/>
                <a:cs typeface="+mn-cs"/>
              </a:defRPr>
            </a:pPr>
            <a:endParaRPr lang="en-US"/>
          </a:p>
        </c:txPr>
        <c:crossAx val="377781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Club</c:v>
                </c:pt>
              </c:strCache>
            </c:strRef>
          </c:tx>
          <c:spPr>
            <a:solidFill>
              <a:schemeClr val="accent1"/>
            </a:solidFill>
            <a:ln>
              <a:noFill/>
            </a:ln>
            <a:effectLst/>
          </c:spPr>
          <c:invertIfNegative val="0"/>
          <c:cat>
            <c:numRef>
              <c:f>Sheet1!$A$2:$A$28</c:f>
              <c:numCache>
                <c:formatCode>0</c:formatCode>
                <c:ptCount val="27"/>
                <c:pt idx="0">
                  <c:v>9455</c:v>
                </c:pt>
                <c:pt idx="1">
                  <c:v>9465</c:v>
                </c:pt>
                <c:pt idx="2">
                  <c:v>9500</c:v>
                </c:pt>
                <c:pt idx="3">
                  <c:v>9520</c:v>
                </c:pt>
                <c:pt idx="4">
                  <c:v>9550</c:v>
                </c:pt>
                <c:pt idx="5">
                  <c:v>9570</c:v>
                </c:pt>
                <c:pt idx="6">
                  <c:v>9600</c:v>
                </c:pt>
                <c:pt idx="7">
                  <c:v>9630</c:v>
                </c:pt>
                <c:pt idx="8">
                  <c:v>9640</c:v>
                </c:pt>
                <c:pt idx="9">
                  <c:v>9650</c:v>
                </c:pt>
                <c:pt idx="10">
                  <c:v>9670</c:v>
                </c:pt>
                <c:pt idx="11">
                  <c:v>9675</c:v>
                </c:pt>
                <c:pt idx="12">
                  <c:v>9685</c:v>
                </c:pt>
                <c:pt idx="13">
                  <c:v>9700</c:v>
                </c:pt>
                <c:pt idx="14">
                  <c:v>9710</c:v>
                </c:pt>
                <c:pt idx="15">
                  <c:v>9780</c:v>
                </c:pt>
                <c:pt idx="16">
                  <c:v>9790</c:v>
                </c:pt>
                <c:pt idx="17">
                  <c:v>9800</c:v>
                </c:pt>
                <c:pt idx="18">
                  <c:v>9810</c:v>
                </c:pt>
                <c:pt idx="19">
                  <c:v>9820</c:v>
                </c:pt>
                <c:pt idx="20">
                  <c:v>9830</c:v>
                </c:pt>
                <c:pt idx="21" formatCode="General">
                  <c:v>9910</c:v>
                </c:pt>
                <c:pt idx="22" formatCode="General">
                  <c:v>9920</c:v>
                </c:pt>
                <c:pt idx="23" formatCode="General">
                  <c:v>9930</c:v>
                </c:pt>
                <c:pt idx="24" formatCode="General">
                  <c:v>9940</c:v>
                </c:pt>
                <c:pt idx="25" formatCode="General">
                  <c:v>9970</c:v>
                </c:pt>
                <c:pt idx="26" formatCode="General">
                  <c:v>9980</c:v>
                </c:pt>
              </c:numCache>
            </c:numRef>
          </c:cat>
          <c:val>
            <c:numRef>
              <c:f>Sheet1!$B$2:$B$28</c:f>
              <c:numCache>
                <c:formatCode>_("$"* #,##0_);_("$"* \(#,##0\);_("$"* "-"??_);_(@_)</c:formatCode>
                <c:ptCount val="27"/>
                <c:pt idx="0">
                  <c:v>103596.94</c:v>
                </c:pt>
                <c:pt idx="1">
                  <c:v>139195.74</c:v>
                </c:pt>
                <c:pt idx="2">
                  <c:v>100604.17</c:v>
                </c:pt>
                <c:pt idx="3">
                  <c:v>88019.98</c:v>
                </c:pt>
                <c:pt idx="4">
                  <c:v>86507.75</c:v>
                </c:pt>
                <c:pt idx="5">
                  <c:v>63840.480000000003</c:v>
                </c:pt>
                <c:pt idx="6">
                  <c:v>120508.26</c:v>
                </c:pt>
                <c:pt idx="7">
                  <c:v>77557.89</c:v>
                </c:pt>
                <c:pt idx="8">
                  <c:v>107893.08</c:v>
                </c:pt>
                <c:pt idx="9">
                  <c:v>70211.259999999995</c:v>
                </c:pt>
                <c:pt idx="10">
                  <c:v>93036.74</c:v>
                </c:pt>
                <c:pt idx="11">
                  <c:v>155805.20000000001</c:v>
                </c:pt>
                <c:pt idx="12">
                  <c:v>265380.62999999989</c:v>
                </c:pt>
                <c:pt idx="13">
                  <c:v>68054.03</c:v>
                </c:pt>
                <c:pt idx="14">
                  <c:v>129896.71</c:v>
                </c:pt>
                <c:pt idx="15">
                  <c:v>174586.69</c:v>
                </c:pt>
                <c:pt idx="16">
                  <c:v>105195.53</c:v>
                </c:pt>
                <c:pt idx="17">
                  <c:v>260970.43</c:v>
                </c:pt>
                <c:pt idx="18">
                  <c:v>169179.01</c:v>
                </c:pt>
                <c:pt idx="19">
                  <c:v>112654.11</c:v>
                </c:pt>
                <c:pt idx="20">
                  <c:v>55908.47</c:v>
                </c:pt>
                <c:pt idx="21">
                  <c:v>78713.63</c:v>
                </c:pt>
                <c:pt idx="22">
                  <c:v>135807.24</c:v>
                </c:pt>
                <c:pt idx="23">
                  <c:v>102721</c:v>
                </c:pt>
                <c:pt idx="24">
                  <c:v>124537.1</c:v>
                </c:pt>
                <c:pt idx="25">
                  <c:v>95514.81</c:v>
                </c:pt>
                <c:pt idx="26">
                  <c:v>142855</c:v>
                </c:pt>
              </c:numCache>
            </c:numRef>
          </c:val>
          <c:extLst>
            <c:ext xmlns:c16="http://schemas.microsoft.com/office/drawing/2014/chart" uri="{C3380CC4-5D6E-409C-BE32-E72D297353CC}">
              <c16:uniqueId val="{00000000-F1CF-40AF-9BD2-82E567D06A66}"/>
            </c:ext>
          </c:extLst>
        </c:ser>
        <c:ser>
          <c:idx val="1"/>
          <c:order val="1"/>
          <c:tx>
            <c:strRef>
              <c:f>Sheet1!$C$1</c:f>
              <c:strCache>
                <c:ptCount val="1"/>
                <c:pt idx="0">
                  <c:v>Other</c:v>
                </c:pt>
              </c:strCache>
            </c:strRef>
          </c:tx>
          <c:spPr>
            <a:solidFill>
              <a:schemeClr val="accent2"/>
            </a:solidFill>
            <a:ln>
              <a:noFill/>
            </a:ln>
            <a:effectLst/>
          </c:spPr>
          <c:invertIfNegative val="0"/>
          <c:cat>
            <c:numRef>
              <c:f>Sheet1!$A$2:$A$28</c:f>
              <c:numCache>
                <c:formatCode>0</c:formatCode>
                <c:ptCount val="27"/>
                <c:pt idx="0">
                  <c:v>9455</c:v>
                </c:pt>
                <c:pt idx="1">
                  <c:v>9465</c:v>
                </c:pt>
                <c:pt idx="2">
                  <c:v>9500</c:v>
                </c:pt>
                <c:pt idx="3">
                  <c:v>9520</c:v>
                </c:pt>
                <c:pt idx="4">
                  <c:v>9550</c:v>
                </c:pt>
                <c:pt idx="5">
                  <c:v>9570</c:v>
                </c:pt>
                <c:pt idx="6">
                  <c:v>9600</c:v>
                </c:pt>
                <c:pt idx="7">
                  <c:v>9630</c:v>
                </c:pt>
                <c:pt idx="8">
                  <c:v>9640</c:v>
                </c:pt>
                <c:pt idx="9">
                  <c:v>9650</c:v>
                </c:pt>
                <c:pt idx="10">
                  <c:v>9670</c:v>
                </c:pt>
                <c:pt idx="11">
                  <c:v>9675</c:v>
                </c:pt>
                <c:pt idx="12">
                  <c:v>9685</c:v>
                </c:pt>
                <c:pt idx="13">
                  <c:v>9700</c:v>
                </c:pt>
                <c:pt idx="14">
                  <c:v>9710</c:v>
                </c:pt>
                <c:pt idx="15">
                  <c:v>9780</c:v>
                </c:pt>
                <c:pt idx="16">
                  <c:v>9790</c:v>
                </c:pt>
                <c:pt idx="17">
                  <c:v>9800</c:v>
                </c:pt>
                <c:pt idx="18">
                  <c:v>9810</c:v>
                </c:pt>
                <c:pt idx="19">
                  <c:v>9820</c:v>
                </c:pt>
                <c:pt idx="20">
                  <c:v>9830</c:v>
                </c:pt>
                <c:pt idx="21" formatCode="General">
                  <c:v>9910</c:v>
                </c:pt>
                <c:pt idx="22" formatCode="General">
                  <c:v>9920</c:v>
                </c:pt>
                <c:pt idx="23" formatCode="General">
                  <c:v>9930</c:v>
                </c:pt>
                <c:pt idx="24" formatCode="General">
                  <c:v>9940</c:v>
                </c:pt>
                <c:pt idx="25" formatCode="General">
                  <c:v>9970</c:v>
                </c:pt>
                <c:pt idx="26" formatCode="General">
                  <c:v>9980</c:v>
                </c:pt>
              </c:numCache>
            </c:numRef>
          </c:cat>
          <c:val>
            <c:numRef>
              <c:f>Sheet1!$C$2:$C$28</c:f>
              <c:numCache>
                <c:formatCode>_("$"* #,##0_);_("$"* \(#,##0\);_("$"* "-"??_);_(@_)</c:formatCode>
                <c:ptCount val="27"/>
                <c:pt idx="0">
                  <c:v>139519.70000000001</c:v>
                </c:pt>
                <c:pt idx="1">
                  <c:v>39083.070000000007</c:v>
                </c:pt>
                <c:pt idx="2">
                  <c:v>68068.759999999995</c:v>
                </c:pt>
                <c:pt idx="3">
                  <c:v>55103.8</c:v>
                </c:pt>
                <c:pt idx="4">
                  <c:v>60490.170000000013</c:v>
                </c:pt>
                <c:pt idx="5">
                  <c:v>41353.379999999997</c:v>
                </c:pt>
                <c:pt idx="6">
                  <c:v>282522.76</c:v>
                </c:pt>
                <c:pt idx="7">
                  <c:v>256897</c:v>
                </c:pt>
                <c:pt idx="8">
                  <c:v>198640.95</c:v>
                </c:pt>
                <c:pt idx="9">
                  <c:v>100596.79</c:v>
                </c:pt>
                <c:pt idx="10">
                  <c:v>39577.849999999991</c:v>
                </c:pt>
                <c:pt idx="11">
                  <c:v>153184.19</c:v>
                </c:pt>
                <c:pt idx="12">
                  <c:v>326269.2300000001</c:v>
                </c:pt>
                <c:pt idx="13">
                  <c:v>44051.149999999994</c:v>
                </c:pt>
                <c:pt idx="14">
                  <c:v>101827.83</c:v>
                </c:pt>
                <c:pt idx="15">
                  <c:v>184562.32</c:v>
                </c:pt>
                <c:pt idx="16">
                  <c:v>117609.47</c:v>
                </c:pt>
                <c:pt idx="17">
                  <c:v>303944.85000000003</c:v>
                </c:pt>
                <c:pt idx="18">
                  <c:v>129245.90999999997</c:v>
                </c:pt>
                <c:pt idx="19">
                  <c:v>74300.73</c:v>
                </c:pt>
                <c:pt idx="20">
                  <c:v>130015.45000000001</c:v>
                </c:pt>
                <c:pt idx="21">
                  <c:v>110490.70999999999</c:v>
                </c:pt>
                <c:pt idx="22">
                  <c:v>76351.13</c:v>
                </c:pt>
                <c:pt idx="23">
                  <c:v>137076.16</c:v>
                </c:pt>
                <c:pt idx="24">
                  <c:v>17150.729999999981</c:v>
                </c:pt>
                <c:pt idx="25">
                  <c:v>21426.570000000007</c:v>
                </c:pt>
                <c:pt idx="26">
                  <c:v>13310.239999999991</c:v>
                </c:pt>
              </c:numCache>
            </c:numRef>
          </c:val>
          <c:extLst>
            <c:ext xmlns:c16="http://schemas.microsoft.com/office/drawing/2014/chart" uri="{C3380CC4-5D6E-409C-BE32-E72D297353CC}">
              <c16:uniqueId val="{00000001-F1CF-40AF-9BD2-82E567D06A66}"/>
            </c:ext>
          </c:extLst>
        </c:ser>
        <c:dLbls>
          <c:showLegendKey val="0"/>
          <c:showVal val="0"/>
          <c:showCatName val="0"/>
          <c:showSerName val="0"/>
          <c:showPercent val="0"/>
          <c:showBubbleSize val="0"/>
        </c:dLbls>
        <c:gapWidth val="23"/>
        <c:overlap val="100"/>
        <c:axId val="607682336"/>
        <c:axId val="607682664"/>
      </c:barChart>
      <c:catAx>
        <c:axId val="60768233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70C0"/>
                </a:solidFill>
                <a:latin typeface="+mn-lt"/>
                <a:ea typeface="+mn-ea"/>
                <a:cs typeface="+mn-cs"/>
              </a:defRPr>
            </a:pPr>
            <a:endParaRPr lang="en-US"/>
          </a:p>
        </c:txPr>
        <c:crossAx val="607682664"/>
        <c:crosses val="autoZero"/>
        <c:auto val="1"/>
        <c:lblAlgn val="ctr"/>
        <c:lblOffset val="100"/>
        <c:noMultiLvlLbl val="0"/>
      </c:catAx>
      <c:valAx>
        <c:axId val="60768266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70C0"/>
                </a:solidFill>
                <a:latin typeface="+mn-lt"/>
                <a:ea typeface="+mn-ea"/>
                <a:cs typeface="+mn-cs"/>
              </a:defRPr>
            </a:pPr>
            <a:endParaRPr lang="en-US"/>
          </a:p>
        </c:txPr>
        <c:crossAx val="607682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0070C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Centurions</c:v>
                </c:pt>
              </c:strCache>
            </c:strRef>
          </c:tx>
          <c:spPr>
            <a:solidFill>
              <a:srgbClr val="002060"/>
            </a:solidFill>
            <a:scene3d>
              <a:camera prst="orthographicFront"/>
              <a:lightRig rig="threePt" dir="t"/>
            </a:scene3d>
            <a:sp3d>
              <a:bevelT w="190500" h="38100"/>
            </a:sp3d>
          </c:spPr>
          <c:invertIfNegative val="0"/>
          <c:dPt>
            <c:idx val="10"/>
            <c:invertIfNegative val="0"/>
            <c:bubble3D val="0"/>
            <c:extLst>
              <c:ext xmlns:c16="http://schemas.microsoft.com/office/drawing/2014/chart" uri="{C3380CC4-5D6E-409C-BE32-E72D297353CC}">
                <c16:uniqueId val="{00000000-C56C-43B3-A754-57B80F61AC6E}"/>
              </c:ext>
            </c:extLst>
          </c:dPt>
          <c:dPt>
            <c:idx val="11"/>
            <c:invertIfNegative val="0"/>
            <c:bubble3D val="0"/>
            <c:extLst>
              <c:ext xmlns:c16="http://schemas.microsoft.com/office/drawing/2014/chart" uri="{C3380CC4-5D6E-409C-BE32-E72D297353CC}">
                <c16:uniqueId val="{00000001-C56C-43B3-A754-57B80F61AC6E}"/>
              </c:ext>
            </c:extLst>
          </c:dPt>
          <c:dPt>
            <c:idx val="12"/>
            <c:invertIfNegative val="0"/>
            <c:bubble3D val="0"/>
            <c:extLst>
              <c:ext xmlns:c16="http://schemas.microsoft.com/office/drawing/2014/chart" uri="{C3380CC4-5D6E-409C-BE32-E72D297353CC}">
                <c16:uniqueId val="{00000002-C56C-43B3-A754-57B80F61AC6E}"/>
              </c:ext>
            </c:extLst>
          </c:dPt>
          <c:dPt>
            <c:idx val="21"/>
            <c:invertIfNegative val="0"/>
            <c:bubble3D val="0"/>
            <c:spPr>
              <a:solidFill>
                <a:srgbClr val="FFC000"/>
              </a:solidFill>
              <a:scene3d>
                <a:camera prst="orthographicFront"/>
                <a:lightRig rig="threePt" dir="t"/>
              </a:scene3d>
              <a:sp3d>
                <a:bevelT w="190500" h="38100"/>
              </a:sp3d>
            </c:spPr>
            <c:extLst>
              <c:ext xmlns:c16="http://schemas.microsoft.com/office/drawing/2014/chart" uri="{C3380CC4-5D6E-409C-BE32-E72D297353CC}">
                <c16:uniqueId val="{00000000-C80E-4F9C-82E8-1A5AABA7512D}"/>
              </c:ext>
            </c:extLst>
          </c:dPt>
          <c:dPt>
            <c:idx val="22"/>
            <c:invertIfNegative val="0"/>
            <c:bubble3D val="0"/>
            <c:spPr>
              <a:solidFill>
                <a:srgbClr val="FFC000"/>
              </a:solidFill>
              <a:scene3d>
                <a:camera prst="orthographicFront"/>
                <a:lightRig rig="threePt" dir="t"/>
              </a:scene3d>
              <a:sp3d>
                <a:bevelT w="190500" h="38100"/>
              </a:sp3d>
            </c:spPr>
            <c:extLst>
              <c:ext xmlns:c16="http://schemas.microsoft.com/office/drawing/2014/chart" uri="{C3380CC4-5D6E-409C-BE32-E72D297353CC}">
                <c16:uniqueId val="{00000001-C80E-4F9C-82E8-1A5AABA7512D}"/>
              </c:ext>
            </c:extLst>
          </c:dPt>
          <c:dPt>
            <c:idx val="23"/>
            <c:invertIfNegative val="0"/>
            <c:bubble3D val="0"/>
            <c:spPr>
              <a:solidFill>
                <a:srgbClr val="FFC000"/>
              </a:solidFill>
              <a:scene3d>
                <a:camera prst="orthographicFront"/>
                <a:lightRig rig="threePt" dir="t"/>
              </a:scene3d>
              <a:sp3d>
                <a:bevelT w="190500" h="38100"/>
              </a:sp3d>
            </c:spPr>
            <c:extLst>
              <c:ext xmlns:c16="http://schemas.microsoft.com/office/drawing/2014/chart" uri="{C3380CC4-5D6E-409C-BE32-E72D297353CC}">
                <c16:uniqueId val="{00000002-C80E-4F9C-82E8-1A5AABA7512D}"/>
              </c:ext>
            </c:extLst>
          </c:dPt>
          <c:dPt>
            <c:idx val="24"/>
            <c:invertIfNegative val="0"/>
            <c:bubble3D val="0"/>
            <c:spPr>
              <a:solidFill>
                <a:srgbClr val="FFC000"/>
              </a:solidFill>
              <a:scene3d>
                <a:camera prst="orthographicFront"/>
                <a:lightRig rig="threePt" dir="t"/>
              </a:scene3d>
              <a:sp3d>
                <a:bevelT w="190500" h="38100"/>
              </a:sp3d>
            </c:spPr>
            <c:extLst>
              <c:ext xmlns:c16="http://schemas.microsoft.com/office/drawing/2014/chart" uri="{C3380CC4-5D6E-409C-BE32-E72D297353CC}">
                <c16:uniqueId val="{00000003-C80E-4F9C-82E8-1A5AABA7512D}"/>
              </c:ext>
            </c:extLst>
          </c:dPt>
          <c:dPt>
            <c:idx val="25"/>
            <c:invertIfNegative val="0"/>
            <c:bubble3D val="0"/>
            <c:spPr>
              <a:solidFill>
                <a:srgbClr val="FFC000"/>
              </a:solidFill>
              <a:scene3d>
                <a:camera prst="orthographicFront"/>
                <a:lightRig rig="threePt" dir="t"/>
              </a:scene3d>
              <a:sp3d>
                <a:bevelT w="190500" h="38100"/>
              </a:sp3d>
            </c:spPr>
            <c:extLst>
              <c:ext xmlns:c16="http://schemas.microsoft.com/office/drawing/2014/chart" uri="{C3380CC4-5D6E-409C-BE32-E72D297353CC}">
                <c16:uniqueId val="{00000004-C80E-4F9C-82E8-1A5AABA7512D}"/>
              </c:ext>
            </c:extLst>
          </c:dPt>
          <c:dPt>
            <c:idx val="26"/>
            <c:invertIfNegative val="0"/>
            <c:bubble3D val="0"/>
            <c:spPr>
              <a:solidFill>
                <a:srgbClr val="FFC000"/>
              </a:solidFill>
              <a:scene3d>
                <a:camera prst="orthographicFront"/>
                <a:lightRig rig="threePt" dir="t"/>
              </a:scene3d>
              <a:sp3d>
                <a:bevelT w="190500" h="38100"/>
              </a:sp3d>
            </c:spPr>
            <c:extLst>
              <c:ext xmlns:c16="http://schemas.microsoft.com/office/drawing/2014/chart" uri="{C3380CC4-5D6E-409C-BE32-E72D297353CC}">
                <c16:uniqueId val="{00000005-C80E-4F9C-82E8-1A5AABA7512D}"/>
              </c:ext>
            </c:extLst>
          </c:dPt>
          <c:dLbls>
            <c:spPr>
              <a:noFill/>
              <a:ln>
                <a:noFill/>
              </a:ln>
              <a:effectLst/>
            </c:spPr>
            <c:txPr>
              <a:bodyPr/>
              <a:lstStyle/>
              <a:p>
                <a:pPr>
                  <a:defRPr sz="1600">
                    <a:solidFill>
                      <a:srgbClr val="00206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27"/>
                <c:pt idx="0">
                  <c:v>D9455</c:v>
                </c:pt>
                <c:pt idx="1">
                  <c:v>D9465</c:v>
                </c:pt>
                <c:pt idx="2">
                  <c:v>D9500</c:v>
                </c:pt>
                <c:pt idx="3">
                  <c:v>D9520</c:v>
                </c:pt>
                <c:pt idx="4">
                  <c:v>D9550</c:v>
                </c:pt>
                <c:pt idx="5">
                  <c:v>D9570</c:v>
                </c:pt>
                <c:pt idx="6">
                  <c:v>D9600</c:v>
                </c:pt>
                <c:pt idx="7">
                  <c:v>D9630</c:v>
                </c:pt>
                <c:pt idx="8">
                  <c:v>D9640</c:v>
                </c:pt>
                <c:pt idx="9">
                  <c:v>D9650</c:v>
                </c:pt>
                <c:pt idx="10">
                  <c:v>D9670</c:v>
                </c:pt>
                <c:pt idx="11">
                  <c:v>D9675</c:v>
                </c:pt>
                <c:pt idx="12">
                  <c:v>D9685</c:v>
                </c:pt>
                <c:pt idx="13">
                  <c:v>D9700</c:v>
                </c:pt>
                <c:pt idx="14">
                  <c:v>D9710</c:v>
                </c:pt>
                <c:pt idx="15">
                  <c:v>D9780</c:v>
                </c:pt>
                <c:pt idx="16">
                  <c:v>D9790</c:v>
                </c:pt>
                <c:pt idx="17">
                  <c:v>D9800</c:v>
                </c:pt>
                <c:pt idx="18">
                  <c:v>D9810</c:v>
                </c:pt>
                <c:pt idx="19">
                  <c:v>D9820</c:v>
                </c:pt>
                <c:pt idx="20">
                  <c:v>D9830</c:v>
                </c:pt>
                <c:pt idx="21">
                  <c:v>D9910</c:v>
                </c:pt>
                <c:pt idx="22">
                  <c:v>D9920</c:v>
                </c:pt>
                <c:pt idx="23">
                  <c:v>D9930</c:v>
                </c:pt>
                <c:pt idx="24">
                  <c:v>D9940</c:v>
                </c:pt>
                <c:pt idx="25">
                  <c:v>D9970</c:v>
                </c:pt>
                <c:pt idx="26">
                  <c:v>D9980</c:v>
                </c:pt>
              </c:strCache>
            </c:strRef>
          </c:cat>
          <c:val>
            <c:numRef>
              <c:f>Sheet1!$B$2:$AB$2</c:f>
              <c:numCache>
                <c:formatCode>General</c:formatCode>
                <c:ptCount val="27"/>
                <c:pt idx="0">
                  <c:v>209</c:v>
                </c:pt>
                <c:pt idx="1">
                  <c:v>187</c:v>
                </c:pt>
                <c:pt idx="2">
                  <c:v>328</c:v>
                </c:pt>
                <c:pt idx="3">
                  <c:v>258</c:v>
                </c:pt>
                <c:pt idx="4">
                  <c:v>345</c:v>
                </c:pt>
                <c:pt idx="5">
                  <c:v>216</c:v>
                </c:pt>
                <c:pt idx="6">
                  <c:v>436</c:v>
                </c:pt>
                <c:pt idx="7">
                  <c:v>375</c:v>
                </c:pt>
                <c:pt idx="8">
                  <c:v>518</c:v>
                </c:pt>
                <c:pt idx="9">
                  <c:v>133</c:v>
                </c:pt>
                <c:pt idx="10">
                  <c:v>185</c:v>
                </c:pt>
                <c:pt idx="11">
                  <c:v>448</c:v>
                </c:pt>
                <c:pt idx="12">
                  <c:v>1098</c:v>
                </c:pt>
                <c:pt idx="13">
                  <c:v>229</c:v>
                </c:pt>
                <c:pt idx="14">
                  <c:v>513</c:v>
                </c:pt>
                <c:pt idx="15">
                  <c:v>723</c:v>
                </c:pt>
                <c:pt idx="16">
                  <c:v>379</c:v>
                </c:pt>
                <c:pt idx="17">
                  <c:v>485</c:v>
                </c:pt>
                <c:pt idx="18">
                  <c:v>440</c:v>
                </c:pt>
                <c:pt idx="19">
                  <c:v>387</c:v>
                </c:pt>
                <c:pt idx="20">
                  <c:v>75</c:v>
                </c:pt>
                <c:pt idx="21">
                  <c:v>354</c:v>
                </c:pt>
                <c:pt idx="22">
                  <c:v>325</c:v>
                </c:pt>
                <c:pt idx="23">
                  <c:v>505</c:v>
                </c:pt>
                <c:pt idx="24">
                  <c:v>17</c:v>
                </c:pt>
                <c:pt idx="25">
                  <c:v>154</c:v>
                </c:pt>
                <c:pt idx="26">
                  <c:v>28</c:v>
                </c:pt>
              </c:numCache>
            </c:numRef>
          </c:val>
          <c:extLst>
            <c:ext xmlns:c16="http://schemas.microsoft.com/office/drawing/2014/chart" uri="{C3380CC4-5D6E-409C-BE32-E72D297353CC}">
              <c16:uniqueId val="{00000003-C56C-43B3-A754-57B80F61AC6E}"/>
            </c:ext>
          </c:extLst>
        </c:ser>
        <c:dLbls>
          <c:showLegendKey val="0"/>
          <c:showVal val="0"/>
          <c:showCatName val="0"/>
          <c:showSerName val="0"/>
          <c:showPercent val="0"/>
          <c:showBubbleSize val="0"/>
        </c:dLbls>
        <c:gapWidth val="36"/>
        <c:axId val="125575552"/>
        <c:axId val="125577088"/>
      </c:barChart>
      <c:lineChart>
        <c:grouping val="standard"/>
        <c:varyColors val="0"/>
        <c:ser>
          <c:idx val="1"/>
          <c:order val="1"/>
          <c:tx>
            <c:strRef>
              <c:f>Sheet1!$A$3</c:f>
              <c:strCache>
                <c:ptCount val="1"/>
                <c:pt idx="0">
                  <c:v>Average</c:v>
                </c:pt>
              </c:strCache>
            </c:strRef>
          </c:tx>
          <c:spPr>
            <a:ln w="53975">
              <a:solidFill>
                <a:srgbClr val="FF0000"/>
              </a:solidFill>
            </a:ln>
          </c:spPr>
          <c:marker>
            <c:symbol val="none"/>
          </c:marker>
          <c:cat>
            <c:strRef>
              <c:f>Sheet1!$B$1:$AB$1</c:f>
              <c:strCache>
                <c:ptCount val="27"/>
                <c:pt idx="0">
                  <c:v>D9455</c:v>
                </c:pt>
                <c:pt idx="1">
                  <c:v>D9465</c:v>
                </c:pt>
                <c:pt idx="2">
                  <c:v>D9500</c:v>
                </c:pt>
                <c:pt idx="3">
                  <c:v>D9520</c:v>
                </c:pt>
                <c:pt idx="4">
                  <c:v>D9550</c:v>
                </c:pt>
                <c:pt idx="5">
                  <c:v>D9570</c:v>
                </c:pt>
                <c:pt idx="6">
                  <c:v>D9600</c:v>
                </c:pt>
                <c:pt idx="7">
                  <c:v>D9630</c:v>
                </c:pt>
                <c:pt idx="8">
                  <c:v>D9640</c:v>
                </c:pt>
                <c:pt idx="9">
                  <c:v>D9650</c:v>
                </c:pt>
                <c:pt idx="10">
                  <c:v>D9670</c:v>
                </c:pt>
                <c:pt idx="11">
                  <c:v>D9675</c:v>
                </c:pt>
                <c:pt idx="12">
                  <c:v>D9685</c:v>
                </c:pt>
                <c:pt idx="13">
                  <c:v>D9700</c:v>
                </c:pt>
                <c:pt idx="14">
                  <c:v>D9710</c:v>
                </c:pt>
                <c:pt idx="15">
                  <c:v>D9780</c:v>
                </c:pt>
                <c:pt idx="16">
                  <c:v>D9790</c:v>
                </c:pt>
                <c:pt idx="17">
                  <c:v>D9800</c:v>
                </c:pt>
                <c:pt idx="18">
                  <c:v>D9810</c:v>
                </c:pt>
                <c:pt idx="19">
                  <c:v>D9820</c:v>
                </c:pt>
                <c:pt idx="20">
                  <c:v>D9830</c:v>
                </c:pt>
                <c:pt idx="21">
                  <c:v>D9910</c:v>
                </c:pt>
                <c:pt idx="22">
                  <c:v>D9920</c:v>
                </c:pt>
                <c:pt idx="23">
                  <c:v>D9930</c:v>
                </c:pt>
                <c:pt idx="24">
                  <c:v>D9940</c:v>
                </c:pt>
                <c:pt idx="25">
                  <c:v>D9970</c:v>
                </c:pt>
                <c:pt idx="26">
                  <c:v>D9980</c:v>
                </c:pt>
              </c:strCache>
            </c:strRef>
          </c:cat>
          <c:val>
            <c:numRef>
              <c:f>Sheet1!$B$3:$AB$3</c:f>
              <c:numCache>
                <c:formatCode>General</c:formatCode>
                <c:ptCount val="27"/>
                <c:pt idx="0">
                  <c:v>241</c:v>
                </c:pt>
                <c:pt idx="1">
                  <c:v>241</c:v>
                </c:pt>
                <c:pt idx="2">
                  <c:v>241</c:v>
                </c:pt>
                <c:pt idx="3">
                  <c:v>241</c:v>
                </c:pt>
                <c:pt idx="4">
                  <c:v>241</c:v>
                </c:pt>
                <c:pt idx="5">
                  <c:v>241</c:v>
                </c:pt>
                <c:pt idx="6">
                  <c:v>241</c:v>
                </c:pt>
                <c:pt idx="7">
                  <c:v>241</c:v>
                </c:pt>
                <c:pt idx="8">
                  <c:v>241</c:v>
                </c:pt>
                <c:pt idx="9">
                  <c:v>241</c:v>
                </c:pt>
                <c:pt idx="10">
                  <c:v>241</c:v>
                </c:pt>
                <c:pt idx="11">
                  <c:v>241</c:v>
                </c:pt>
                <c:pt idx="12">
                  <c:v>241</c:v>
                </c:pt>
                <c:pt idx="13">
                  <c:v>241</c:v>
                </c:pt>
                <c:pt idx="14">
                  <c:v>241</c:v>
                </c:pt>
                <c:pt idx="15">
                  <c:v>241</c:v>
                </c:pt>
                <c:pt idx="16">
                  <c:v>241</c:v>
                </c:pt>
                <c:pt idx="17">
                  <c:v>241</c:v>
                </c:pt>
                <c:pt idx="18">
                  <c:v>241</c:v>
                </c:pt>
                <c:pt idx="19">
                  <c:v>241</c:v>
                </c:pt>
                <c:pt idx="20">
                  <c:v>241</c:v>
                </c:pt>
                <c:pt idx="21">
                  <c:v>241</c:v>
                </c:pt>
                <c:pt idx="22">
                  <c:v>241</c:v>
                </c:pt>
                <c:pt idx="23">
                  <c:v>241</c:v>
                </c:pt>
                <c:pt idx="24">
                  <c:v>241</c:v>
                </c:pt>
                <c:pt idx="25">
                  <c:v>241</c:v>
                </c:pt>
                <c:pt idx="26">
                  <c:v>241</c:v>
                </c:pt>
              </c:numCache>
            </c:numRef>
          </c:val>
          <c:smooth val="0"/>
          <c:extLst>
            <c:ext xmlns:c16="http://schemas.microsoft.com/office/drawing/2014/chart" uri="{C3380CC4-5D6E-409C-BE32-E72D297353CC}">
              <c16:uniqueId val="{00000006-C80E-4F9C-82E8-1A5AABA7512D}"/>
            </c:ext>
          </c:extLst>
        </c:ser>
        <c:dLbls>
          <c:showLegendKey val="0"/>
          <c:showVal val="0"/>
          <c:showCatName val="0"/>
          <c:showSerName val="0"/>
          <c:showPercent val="0"/>
          <c:showBubbleSize val="0"/>
        </c:dLbls>
        <c:marker val="1"/>
        <c:smooth val="0"/>
        <c:axId val="125575552"/>
        <c:axId val="125577088"/>
      </c:lineChart>
      <c:catAx>
        <c:axId val="125575552"/>
        <c:scaling>
          <c:orientation val="minMax"/>
        </c:scaling>
        <c:delete val="0"/>
        <c:axPos val="b"/>
        <c:numFmt formatCode="General" sourceLinked="0"/>
        <c:majorTickMark val="out"/>
        <c:minorTickMark val="none"/>
        <c:tickLblPos val="nextTo"/>
        <c:txPr>
          <a:bodyPr/>
          <a:lstStyle/>
          <a:p>
            <a:pPr>
              <a:defRPr sz="1200">
                <a:solidFill>
                  <a:srgbClr val="002060"/>
                </a:solidFill>
              </a:defRPr>
            </a:pPr>
            <a:endParaRPr lang="en-US"/>
          </a:p>
        </c:txPr>
        <c:crossAx val="125577088"/>
        <c:crosses val="autoZero"/>
        <c:auto val="1"/>
        <c:lblAlgn val="ctr"/>
        <c:lblOffset val="100"/>
        <c:noMultiLvlLbl val="0"/>
      </c:catAx>
      <c:valAx>
        <c:axId val="125577088"/>
        <c:scaling>
          <c:orientation val="minMax"/>
        </c:scaling>
        <c:delete val="1"/>
        <c:axPos val="l"/>
        <c:numFmt formatCode="General" sourceLinked="1"/>
        <c:majorTickMark val="out"/>
        <c:minorTickMark val="none"/>
        <c:tickLblPos val="nextTo"/>
        <c:crossAx val="125575552"/>
        <c:crosses val="autoZero"/>
        <c:crossBetween val="between"/>
      </c:valAx>
      <c:spPr>
        <a:noFill/>
        <a:ln w="25400">
          <a:noFill/>
        </a:ln>
      </c:spPr>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491E4A-9403-43F4-86FC-59CF5CDF621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552AA25B-171F-4890-9EAA-7F9B91DB3FB6}" type="pres">
      <dgm:prSet presAssocID="{8F491E4A-9403-43F4-86FC-59CF5CDF6219}" presName="linear" presStyleCnt="0">
        <dgm:presLayoutVars>
          <dgm:animLvl val="lvl"/>
          <dgm:resizeHandles val="exact"/>
        </dgm:presLayoutVars>
      </dgm:prSet>
      <dgm:spPr/>
    </dgm:pt>
  </dgm:ptLst>
  <dgm:cxnLst>
    <dgm:cxn modelId="{72DEB6A5-2134-4A14-9AEC-761D45629425}" type="presOf" srcId="{8F491E4A-9403-43F4-86FC-59CF5CDF6219}" destId="{552AA25B-171F-4890-9EAA-7F9B91DB3FB6}"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B13B77-A82F-4666-9637-4D060C98BD7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885CE8D3-DC6A-4592-899F-C7C8A3EE4F55}" type="pres">
      <dgm:prSet presAssocID="{B5B13B77-A82F-4666-9637-4D060C98BD72}" presName="linear" presStyleCnt="0">
        <dgm:presLayoutVars>
          <dgm:animLvl val="lvl"/>
          <dgm:resizeHandles val="exact"/>
        </dgm:presLayoutVars>
      </dgm:prSet>
      <dgm:spPr/>
    </dgm:pt>
  </dgm:ptLst>
  <dgm:cxnLst>
    <dgm:cxn modelId="{26BADDE9-A255-455A-B8BA-8D7D58434E5A}" type="presOf" srcId="{B5B13B77-A82F-4666-9637-4D060C98BD72}" destId="{885CE8D3-DC6A-4592-899F-C7C8A3EE4F5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B6CCC7-9668-4EF2-986B-55C103EC06C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AU"/>
        </a:p>
      </dgm:t>
    </dgm:pt>
    <dgm:pt modelId="{99E4A550-E8D1-4A78-A64D-83B1E044DFDC}">
      <dgm:prSet/>
      <dgm:spPr>
        <a:solidFill>
          <a:srgbClr val="002060"/>
        </a:solidFill>
      </dgm:spPr>
      <dgm:t>
        <a:bodyPr/>
        <a:lstStyle/>
        <a:p>
          <a:pPr rtl="0"/>
          <a:r>
            <a:rPr lang="en-US"/>
            <a:t>Give via your Club</a:t>
          </a:r>
          <a:endParaRPr lang="en-AU"/>
        </a:p>
      </dgm:t>
    </dgm:pt>
    <dgm:pt modelId="{5B616C66-5B24-4BB2-B6C9-A3E940194283}" type="parTrans" cxnId="{29712282-ACAC-4B3F-A598-8A114FC85DA4}">
      <dgm:prSet/>
      <dgm:spPr/>
      <dgm:t>
        <a:bodyPr/>
        <a:lstStyle/>
        <a:p>
          <a:endParaRPr lang="en-AU"/>
        </a:p>
      </dgm:t>
    </dgm:pt>
    <dgm:pt modelId="{DDD74DC4-2E58-493A-AA40-EF86D3916506}" type="sibTrans" cxnId="{29712282-ACAC-4B3F-A598-8A114FC85DA4}">
      <dgm:prSet/>
      <dgm:spPr/>
      <dgm:t>
        <a:bodyPr/>
        <a:lstStyle/>
        <a:p>
          <a:endParaRPr lang="en-AU"/>
        </a:p>
      </dgm:t>
    </dgm:pt>
    <dgm:pt modelId="{52310BA5-B4DA-45D8-B300-ABB555041931}">
      <dgm:prSet custT="1"/>
      <dgm:spPr>
        <a:ln>
          <a:solidFill>
            <a:srgbClr val="0070C0">
              <a:alpha val="90000"/>
            </a:srgbClr>
          </a:solidFill>
        </a:ln>
      </dgm:spPr>
      <dgm:t>
        <a:bodyPr/>
        <a:lstStyle/>
        <a:p>
          <a:pPr rtl="0"/>
          <a:r>
            <a:rPr lang="en-US" sz="2000" dirty="0">
              <a:solidFill>
                <a:srgbClr val="005DAA"/>
              </a:solidFill>
            </a:rPr>
            <a:t>Club lists  member &amp; member ID on form</a:t>
          </a:r>
          <a:endParaRPr lang="en-AU" sz="2000" dirty="0">
            <a:solidFill>
              <a:srgbClr val="005DAA"/>
            </a:solidFill>
          </a:endParaRPr>
        </a:p>
      </dgm:t>
    </dgm:pt>
    <dgm:pt modelId="{757B7238-B838-4615-898E-59AA1473AB7D}" type="parTrans" cxnId="{3AF1CD59-48E6-4F16-946B-E944A4F64CEE}">
      <dgm:prSet/>
      <dgm:spPr/>
      <dgm:t>
        <a:bodyPr/>
        <a:lstStyle/>
        <a:p>
          <a:endParaRPr lang="en-AU"/>
        </a:p>
      </dgm:t>
    </dgm:pt>
    <dgm:pt modelId="{E50709E7-F304-49F8-9CE3-392ACF738652}" type="sibTrans" cxnId="{3AF1CD59-48E6-4F16-946B-E944A4F64CEE}">
      <dgm:prSet/>
      <dgm:spPr/>
      <dgm:t>
        <a:bodyPr/>
        <a:lstStyle/>
        <a:p>
          <a:endParaRPr lang="en-AU"/>
        </a:p>
      </dgm:t>
    </dgm:pt>
    <dgm:pt modelId="{7E43ECB8-FA98-4211-82ED-A4C559C1817B}">
      <dgm:prSet custT="1"/>
      <dgm:spPr>
        <a:ln>
          <a:solidFill>
            <a:srgbClr val="0070C0">
              <a:alpha val="90000"/>
            </a:srgbClr>
          </a:solidFill>
        </a:ln>
      </dgm:spPr>
      <dgm:t>
        <a:bodyPr/>
        <a:lstStyle/>
        <a:p>
          <a:pPr rtl="0"/>
          <a:r>
            <a:rPr lang="en-US" sz="2000" dirty="0">
              <a:solidFill>
                <a:srgbClr val="005DAA"/>
              </a:solidFill>
            </a:rPr>
            <a:t>Member gives to Club</a:t>
          </a:r>
          <a:endParaRPr lang="en-AU" sz="2000" dirty="0">
            <a:solidFill>
              <a:srgbClr val="005DAA"/>
            </a:solidFill>
          </a:endParaRPr>
        </a:p>
      </dgm:t>
    </dgm:pt>
    <dgm:pt modelId="{D072AA7F-6E94-4108-8D81-8CF665107960}" type="parTrans" cxnId="{30A2D346-EA3E-4CB9-8FB1-29BEE1EB8C95}">
      <dgm:prSet/>
      <dgm:spPr/>
      <dgm:t>
        <a:bodyPr/>
        <a:lstStyle/>
        <a:p>
          <a:endParaRPr lang="en-AU"/>
        </a:p>
      </dgm:t>
    </dgm:pt>
    <dgm:pt modelId="{4EFA34EA-EC8A-4645-9E22-80747766DE3C}" type="sibTrans" cxnId="{30A2D346-EA3E-4CB9-8FB1-29BEE1EB8C95}">
      <dgm:prSet/>
      <dgm:spPr/>
      <dgm:t>
        <a:bodyPr/>
        <a:lstStyle/>
        <a:p>
          <a:endParaRPr lang="en-AU"/>
        </a:p>
      </dgm:t>
    </dgm:pt>
    <dgm:pt modelId="{D175FBD1-D4D4-4B1E-8771-8E32F1A7F7CF}">
      <dgm:prSet custT="1"/>
      <dgm:spPr>
        <a:ln>
          <a:solidFill>
            <a:srgbClr val="0070C0">
              <a:alpha val="90000"/>
            </a:srgbClr>
          </a:solidFill>
        </a:ln>
      </dgm:spPr>
      <dgm:t>
        <a:bodyPr/>
        <a:lstStyle/>
        <a:p>
          <a:pPr rtl="0"/>
          <a:r>
            <a:rPr lang="en-US" sz="2000" dirty="0">
              <a:solidFill>
                <a:srgbClr val="005DAA"/>
              </a:solidFill>
            </a:rPr>
            <a:t>Club sends form and one cheque</a:t>
          </a:r>
          <a:endParaRPr lang="en-AU" sz="2000" dirty="0">
            <a:solidFill>
              <a:srgbClr val="005DAA"/>
            </a:solidFill>
          </a:endParaRPr>
        </a:p>
      </dgm:t>
    </dgm:pt>
    <dgm:pt modelId="{F0DCD3F9-C1EB-426A-87ED-1AD8C609B56C}" type="parTrans" cxnId="{6066968F-44AA-463E-9E0D-257AFDB69F7A}">
      <dgm:prSet/>
      <dgm:spPr/>
      <dgm:t>
        <a:bodyPr/>
        <a:lstStyle/>
        <a:p>
          <a:endParaRPr lang="en-AU"/>
        </a:p>
      </dgm:t>
    </dgm:pt>
    <dgm:pt modelId="{F296E99A-22B7-4F4D-B90F-51BF064B7FD3}" type="sibTrans" cxnId="{6066968F-44AA-463E-9E0D-257AFDB69F7A}">
      <dgm:prSet/>
      <dgm:spPr/>
      <dgm:t>
        <a:bodyPr/>
        <a:lstStyle/>
        <a:p>
          <a:endParaRPr lang="en-AU"/>
        </a:p>
      </dgm:t>
    </dgm:pt>
    <dgm:pt modelId="{4C3D0239-CAC8-49E9-BD4C-646DE0532D20}">
      <dgm:prSet custT="1"/>
      <dgm:spPr>
        <a:ln>
          <a:solidFill>
            <a:srgbClr val="0070C0">
              <a:alpha val="90000"/>
            </a:srgbClr>
          </a:solidFill>
        </a:ln>
      </dgm:spPr>
      <dgm:t>
        <a:bodyPr/>
        <a:lstStyle/>
        <a:p>
          <a:pPr rtl="0"/>
          <a:r>
            <a:rPr lang="en-US" sz="2000" dirty="0">
              <a:solidFill>
                <a:srgbClr val="005DAA"/>
              </a:solidFill>
            </a:rPr>
            <a:t>Each member receives a tax receipt</a:t>
          </a:r>
          <a:endParaRPr lang="en-AU" sz="2000" dirty="0">
            <a:solidFill>
              <a:srgbClr val="005DAA"/>
            </a:solidFill>
          </a:endParaRPr>
        </a:p>
      </dgm:t>
    </dgm:pt>
    <dgm:pt modelId="{864B1CA2-1320-4431-AF6A-12F566DC9A0F}" type="parTrans" cxnId="{34E5059E-E4E7-45CB-9A9B-876579BEE2F2}">
      <dgm:prSet/>
      <dgm:spPr/>
      <dgm:t>
        <a:bodyPr/>
        <a:lstStyle/>
        <a:p>
          <a:endParaRPr lang="en-AU"/>
        </a:p>
      </dgm:t>
    </dgm:pt>
    <dgm:pt modelId="{F8E9FB51-234E-48F4-B045-F6697862E977}" type="sibTrans" cxnId="{34E5059E-E4E7-45CB-9A9B-876579BEE2F2}">
      <dgm:prSet/>
      <dgm:spPr/>
      <dgm:t>
        <a:bodyPr/>
        <a:lstStyle/>
        <a:p>
          <a:endParaRPr lang="en-AU"/>
        </a:p>
      </dgm:t>
    </dgm:pt>
    <dgm:pt modelId="{27309633-C7E0-4F93-BFC6-73640CD704A8}">
      <dgm:prSet custT="1"/>
      <dgm:spPr>
        <a:ln>
          <a:solidFill>
            <a:srgbClr val="0070C0">
              <a:alpha val="90000"/>
            </a:srgbClr>
          </a:solidFill>
        </a:ln>
      </dgm:spPr>
      <dgm:t>
        <a:bodyPr/>
        <a:lstStyle/>
        <a:p>
          <a:pPr rtl="0"/>
          <a:r>
            <a:rPr lang="en-US" sz="2000" b="1" dirty="0">
              <a:solidFill>
                <a:srgbClr val="FF0000"/>
              </a:solidFill>
            </a:rPr>
            <a:t>Mark this form </a:t>
          </a:r>
          <a:r>
            <a:rPr lang="en-US" sz="1800" b="1" dirty="0">
              <a:solidFill>
                <a:srgbClr val="FF0000"/>
              </a:solidFill>
            </a:rPr>
            <a:t>Annual Fund </a:t>
          </a:r>
          <a:r>
            <a:rPr lang="en-US" sz="2000" b="1" dirty="0">
              <a:solidFill>
                <a:srgbClr val="FF0000"/>
              </a:solidFill>
            </a:rPr>
            <a:t>Only</a:t>
          </a:r>
          <a:endParaRPr lang="en-AU" sz="2000" b="1" dirty="0">
            <a:solidFill>
              <a:srgbClr val="FF0000"/>
            </a:solidFill>
          </a:endParaRPr>
        </a:p>
      </dgm:t>
    </dgm:pt>
    <dgm:pt modelId="{9D577B12-35F5-4512-8EAD-A363AC3E001B}" type="parTrans" cxnId="{EE38913D-90B3-4DB7-8224-A9C930E57A35}">
      <dgm:prSet/>
      <dgm:spPr/>
      <dgm:t>
        <a:bodyPr/>
        <a:lstStyle/>
        <a:p>
          <a:endParaRPr lang="en-AU"/>
        </a:p>
      </dgm:t>
    </dgm:pt>
    <dgm:pt modelId="{C83095DE-561F-4A2C-8388-02E12755DCA3}" type="sibTrans" cxnId="{EE38913D-90B3-4DB7-8224-A9C930E57A35}">
      <dgm:prSet/>
      <dgm:spPr/>
      <dgm:t>
        <a:bodyPr/>
        <a:lstStyle/>
        <a:p>
          <a:endParaRPr lang="en-AU"/>
        </a:p>
      </dgm:t>
    </dgm:pt>
    <dgm:pt modelId="{E4B1603F-2C39-4121-94E6-EDAA2112CFA5}" type="pres">
      <dgm:prSet presAssocID="{CCB6CCC7-9668-4EF2-986B-55C103EC06C0}" presName="Name0" presStyleCnt="0">
        <dgm:presLayoutVars>
          <dgm:dir/>
          <dgm:animLvl val="lvl"/>
          <dgm:resizeHandles val="exact"/>
        </dgm:presLayoutVars>
      </dgm:prSet>
      <dgm:spPr/>
    </dgm:pt>
    <dgm:pt modelId="{D30C142E-92D7-401D-9B78-E454BB910650}" type="pres">
      <dgm:prSet presAssocID="{99E4A550-E8D1-4A78-A64D-83B1E044DFDC}" presName="linNode" presStyleCnt="0"/>
      <dgm:spPr/>
    </dgm:pt>
    <dgm:pt modelId="{ABF09CBD-09F4-4A2B-ADC2-64744ED7CA78}" type="pres">
      <dgm:prSet presAssocID="{99E4A550-E8D1-4A78-A64D-83B1E044DFDC}" presName="parentText" presStyleLbl="node1" presStyleIdx="0" presStyleCnt="1" custLinFactNeighborX="803" custLinFactNeighborY="681">
        <dgm:presLayoutVars>
          <dgm:chMax val="1"/>
          <dgm:bulletEnabled val="1"/>
        </dgm:presLayoutVars>
      </dgm:prSet>
      <dgm:spPr/>
    </dgm:pt>
    <dgm:pt modelId="{C111340F-2A98-43DA-9373-787E21E94059}" type="pres">
      <dgm:prSet presAssocID="{99E4A550-E8D1-4A78-A64D-83B1E044DFDC}" presName="descendantText" presStyleLbl="alignAccFollowNode1" presStyleIdx="0" presStyleCnt="1">
        <dgm:presLayoutVars>
          <dgm:bulletEnabled val="1"/>
        </dgm:presLayoutVars>
      </dgm:prSet>
      <dgm:spPr/>
    </dgm:pt>
  </dgm:ptLst>
  <dgm:cxnLst>
    <dgm:cxn modelId="{82855B0C-BD0F-49AD-B9FE-7FDC0A97739E}" type="presOf" srcId="{D175FBD1-D4D4-4B1E-8771-8E32F1A7F7CF}" destId="{C111340F-2A98-43DA-9373-787E21E94059}" srcOrd="0" destOrd="2" presId="urn:microsoft.com/office/officeart/2005/8/layout/vList5"/>
    <dgm:cxn modelId="{EE38913D-90B3-4DB7-8224-A9C930E57A35}" srcId="{99E4A550-E8D1-4A78-A64D-83B1E044DFDC}" destId="{27309633-C7E0-4F93-BFC6-73640CD704A8}" srcOrd="4" destOrd="0" parTransId="{9D577B12-35F5-4512-8EAD-A363AC3E001B}" sibTransId="{C83095DE-561F-4A2C-8388-02E12755DCA3}"/>
    <dgm:cxn modelId="{3356BE5F-2305-403C-B0DE-C6F0966F7468}" type="presOf" srcId="{99E4A550-E8D1-4A78-A64D-83B1E044DFDC}" destId="{ABF09CBD-09F4-4A2B-ADC2-64744ED7CA78}" srcOrd="0" destOrd="0" presId="urn:microsoft.com/office/officeart/2005/8/layout/vList5"/>
    <dgm:cxn modelId="{30A2D346-EA3E-4CB9-8FB1-29BEE1EB8C95}" srcId="{99E4A550-E8D1-4A78-A64D-83B1E044DFDC}" destId="{7E43ECB8-FA98-4211-82ED-A4C559C1817B}" srcOrd="1" destOrd="0" parTransId="{D072AA7F-6E94-4108-8D81-8CF665107960}" sibTransId="{4EFA34EA-EC8A-4645-9E22-80747766DE3C}"/>
    <dgm:cxn modelId="{C134EB4A-C6A3-4FD7-82AA-AEBFA46BD54C}" type="presOf" srcId="{7E43ECB8-FA98-4211-82ED-A4C559C1817B}" destId="{C111340F-2A98-43DA-9373-787E21E94059}" srcOrd="0" destOrd="1" presId="urn:microsoft.com/office/officeart/2005/8/layout/vList5"/>
    <dgm:cxn modelId="{9557684C-FB05-446F-BCC6-972BC6EBE633}" type="presOf" srcId="{4C3D0239-CAC8-49E9-BD4C-646DE0532D20}" destId="{C111340F-2A98-43DA-9373-787E21E94059}" srcOrd="0" destOrd="3" presId="urn:microsoft.com/office/officeart/2005/8/layout/vList5"/>
    <dgm:cxn modelId="{129FDD4C-655C-45E3-93D1-A25349E1FDC4}" type="presOf" srcId="{CCB6CCC7-9668-4EF2-986B-55C103EC06C0}" destId="{E4B1603F-2C39-4121-94E6-EDAA2112CFA5}" srcOrd="0" destOrd="0" presId="urn:microsoft.com/office/officeart/2005/8/layout/vList5"/>
    <dgm:cxn modelId="{3AF1CD59-48E6-4F16-946B-E944A4F64CEE}" srcId="{99E4A550-E8D1-4A78-A64D-83B1E044DFDC}" destId="{52310BA5-B4DA-45D8-B300-ABB555041931}" srcOrd="0" destOrd="0" parTransId="{757B7238-B838-4615-898E-59AA1473AB7D}" sibTransId="{E50709E7-F304-49F8-9CE3-392ACF738652}"/>
    <dgm:cxn modelId="{29712282-ACAC-4B3F-A598-8A114FC85DA4}" srcId="{CCB6CCC7-9668-4EF2-986B-55C103EC06C0}" destId="{99E4A550-E8D1-4A78-A64D-83B1E044DFDC}" srcOrd="0" destOrd="0" parTransId="{5B616C66-5B24-4BB2-B6C9-A3E940194283}" sibTransId="{DDD74DC4-2E58-493A-AA40-EF86D3916506}"/>
    <dgm:cxn modelId="{6066968F-44AA-463E-9E0D-257AFDB69F7A}" srcId="{99E4A550-E8D1-4A78-A64D-83B1E044DFDC}" destId="{D175FBD1-D4D4-4B1E-8771-8E32F1A7F7CF}" srcOrd="2" destOrd="0" parTransId="{F0DCD3F9-C1EB-426A-87ED-1AD8C609B56C}" sibTransId="{F296E99A-22B7-4F4D-B90F-51BF064B7FD3}"/>
    <dgm:cxn modelId="{34E5059E-E4E7-45CB-9A9B-876579BEE2F2}" srcId="{99E4A550-E8D1-4A78-A64D-83B1E044DFDC}" destId="{4C3D0239-CAC8-49E9-BD4C-646DE0532D20}" srcOrd="3" destOrd="0" parTransId="{864B1CA2-1320-4431-AF6A-12F566DC9A0F}" sibTransId="{F8E9FB51-234E-48F4-B045-F6697862E977}"/>
    <dgm:cxn modelId="{454715AA-DAF3-42AD-B939-0A997C687B07}" type="presOf" srcId="{27309633-C7E0-4F93-BFC6-73640CD704A8}" destId="{C111340F-2A98-43DA-9373-787E21E94059}" srcOrd="0" destOrd="4" presId="urn:microsoft.com/office/officeart/2005/8/layout/vList5"/>
    <dgm:cxn modelId="{1C37F3ED-F8C9-48D4-8192-66F25955D86B}" type="presOf" srcId="{52310BA5-B4DA-45D8-B300-ABB555041931}" destId="{C111340F-2A98-43DA-9373-787E21E94059}" srcOrd="0" destOrd="0" presId="urn:microsoft.com/office/officeart/2005/8/layout/vList5"/>
    <dgm:cxn modelId="{F6B1DC64-43A7-40D7-9BE2-E338E1922CA3}" type="presParOf" srcId="{E4B1603F-2C39-4121-94E6-EDAA2112CFA5}" destId="{D30C142E-92D7-401D-9B78-E454BB910650}" srcOrd="0" destOrd="0" presId="urn:microsoft.com/office/officeart/2005/8/layout/vList5"/>
    <dgm:cxn modelId="{C1CEA872-6686-4A17-A5C7-2F7CA277A455}" type="presParOf" srcId="{D30C142E-92D7-401D-9B78-E454BB910650}" destId="{ABF09CBD-09F4-4A2B-ADC2-64744ED7CA78}" srcOrd="0" destOrd="0" presId="urn:microsoft.com/office/officeart/2005/8/layout/vList5"/>
    <dgm:cxn modelId="{E8D49FA5-94E3-4C66-BE8D-7769EEBCD730}" type="presParOf" srcId="{D30C142E-92D7-401D-9B78-E454BB910650}" destId="{C111340F-2A98-43DA-9373-787E21E94059}"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4C7AAF-395C-4448-87D5-2DB10CB5D48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AU"/>
        </a:p>
      </dgm:t>
    </dgm:pt>
    <dgm:pt modelId="{AA485FEC-A81A-4649-90FB-9214865D8092}" type="pres">
      <dgm:prSet presAssocID="{5C4C7AAF-395C-4448-87D5-2DB10CB5D48C}" presName="linear" presStyleCnt="0">
        <dgm:presLayoutVars>
          <dgm:animLvl val="lvl"/>
          <dgm:resizeHandles val="exact"/>
        </dgm:presLayoutVars>
      </dgm:prSet>
      <dgm:spPr/>
    </dgm:pt>
  </dgm:ptLst>
  <dgm:cxnLst>
    <dgm:cxn modelId="{D132D386-AB1A-4503-9562-F6ECA456CFB8}" type="presOf" srcId="{5C4C7AAF-395C-4448-87D5-2DB10CB5D48C}" destId="{AA485FEC-A81A-4649-90FB-9214865D809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B6CCC7-9668-4EF2-986B-55C103EC06C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AU"/>
        </a:p>
      </dgm:t>
    </dgm:pt>
    <dgm:pt modelId="{99E4A550-E8D1-4A78-A64D-83B1E044DFDC}">
      <dgm:prSet/>
      <dgm:spPr>
        <a:solidFill>
          <a:srgbClr val="002060"/>
        </a:solidFill>
      </dgm:spPr>
      <dgm:t>
        <a:bodyPr/>
        <a:lstStyle/>
        <a:p>
          <a:pPr rtl="0"/>
          <a:r>
            <a:rPr lang="en-US" dirty="0"/>
            <a:t>Give Directly</a:t>
          </a:r>
          <a:endParaRPr lang="en-AU" dirty="0"/>
        </a:p>
      </dgm:t>
    </dgm:pt>
    <dgm:pt modelId="{5B616C66-5B24-4BB2-B6C9-A3E940194283}" type="parTrans" cxnId="{29712282-ACAC-4B3F-A598-8A114FC85DA4}">
      <dgm:prSet/>
      <dgm:spPr/>
      <dgm:t>
        <a:bodyPr/>
        <a:lstStyle/>
        <a:p>
          <a:endParaRPr lang="en-AU"/>
        </a:p>
      </dgm:t>
    </dgm:pt>
    <dgm:pt modelId="{DDD74DC4-2E58-493A-AA40-EF86D3916506}" type="sibTrans" cxnId="{29712282-ACAC-4B3F-A598-8A114FC85DA4}">
      <dgm:prSet/>
      <dgm:spPr/>
      <dgm:t>
        <a:bodyPr/>
        <a:lstStyle/>
        <a:p>
          <a:endParaRPr lang="en-AU"/>
        </a:p>
      </dgm:t>
    </dgm:pt>
    <dgm:pt modelId="{52310BA5-B4DA-45D8-B300-ABB555041931}">
      <dgm:prSet/>
      <dgm:spPr>
        <a:ln>
          <a:solidFill>
            <a:srgbClr val="0070C0">
              <a:alpha val="90000"/>
            </a:srgbClr>
          </a:solidFill>
        </a:ln>
      </dgm:spPr>
      <dgm:t>
        <a:bodyPr/>
        <a:lstStyle/>
        <a:p>
          <a:pPr rtl="0"/>
          <a:r>
            <a:rPr lang="en-US" dirty="0">
              <a:solidFill>
                <a:srgbClr val="005DAA"/>
              </a:solidFill>
            </a:rPr>
            <a:t>Register your annual giving with TARFT</a:t>
          </a:r>
          <a:endParaRPr lang="en-AU" dirty="0">
            <a:solidFill>
              <a:srgbClr val="005DAA"/>
            </a:solidFill>
          </a:endParaRPr>
        </a:p>
      </dgm:t>
    </dgm:pt>
    <dgm:pt modelId="{757B7238-B838-4615-898E-59AA1473AB7D}" type="parTrans" cxnId="{3AF1CD59-48E6-4F16-946B-E944A4F64CEE}">
      <dgm:prSet/>
      <dgm:spPr/>
      <dgm:t>
        <a:bodyPr/>
        <a:lstStyle/>
        <a:p>
          <a:endParaRPr lang="en-AU"/>
        </a:p>
      </dgm:t>
    </dgm:pt>
    <dgm:pt modelId="{E50709E7-F304-49F8-9CE3-392ACF738652}" type="sibTrans" cxnId="{3AF1CD59-48E6-4F16-946B-E944A4F64CEE}">
      <dgm:prSet/>
      <dgm:spPr/>
      <dgm:t>
        <a:bodyPr/>
        <a:lstStyle/>
        <a:p>
          <a:endParaRPr lang="en-AU"/>
        </a:p>
      </dgm:t>
    </dgm:pt>
    <dgm:pt modelId="{8B9F33D2-02B5-4252-B47B-5D667F24E38B}">
      <dgm:prSet/>
      <dgm:spPr>
        <a:ln>
          <a:solidFill>
            <a:srgbClr val="0070C0">
              <a:alpha val="90000"/>
            </a:srgbClr>
          </a:solidFill>
        </a:ln>
      </dgm:spPr>
      <dgm:t>
        <a:bodyPr/>
        <a:lstStyle/>
        <a:p>
          <a:pPr rtl="0"/>
          <a:r>
            <a:rPr lang="en-US" dirty="0">
              <a:solidFill>
                <a:srgbClr val="005DAA"/>
              </a:solidFill>
            </a:rPr>
            <a:t>Tick term  box</a:t>
          </a:r>
          <a:endParaRPr lang="en-AU" dirty="0">
            <a:solidFill>
              <a:srgbClr val="005DAA"/>
            </a:solidFill>
          </a:endParaRPr>
        </a:p>
      </dgm:t>
    </dgm:pt>
    <dgm:pt modelId="{2E17E038-4407-4556-A0A2-ADDE74415068}" type="parTrans" cxnId="{CAEE55E3-A3B4-464B-BC7E-CA8810361D12}">
      <dgm:prSet/>
      <dgm:spPr/>
      <dgm:t>
        <a:bodyPr/>
        <a:lstStyle/>
        <a:p>
          <a:endParaRPr lang="en-AU"/>
        </a:p>
      </dgm:t>
    </dgm:pt>
    <dgm:pt modelId="{5C56B9EA-4C65-41B1-A7C1-6D583953BCB0}" type="sibTrans" cxnId="{CAEE55E3-A3B4-464B-BC7E-CA8810361D12}">
      <dgm:prSet/>
      <dgm:spPr/>
      <dgm:t>
        <a:bodyPr/>
        <a:lstStyle/>
        <a:p>
          <a:endParaRPr lang="en-AU"/>
        </a:p>
      </dgm:t>
    </dgm:pt>
    <dgm:pt modelId="{EB65DB23-25CA-49DF-A4F9-15F7E4E79FF5}">
      <dgm:prSet/>
      <dgm:spPr>
        <a:ln>
          <a:solidFill>
            <a:srgbClr val="0070C0">
              <a:alpha val="90000"/>
            </a:srgbClr>
          </a:solidFill>
        </a:ln>
      </dgm:spPr>
      <dgm:t>
        <a:bodyPr/>
        <a:lstStyle/>
        <a:p>
          <a:pPr rtl="0"/>
          <a:r>
            <a:rPr lang="en-US" b="1" dirty="0">
              <a:solidFill>
                <a:srgbClr val="005DAA"/>
              </a:solidFill>
            </a:rPr>
            <a:t>Currency $100</a:t>
          </a:r>
          <a:endParaRPr lang="en-AU" b="1" dirty="0">
            <a:solidFill>
              <a:srgbClr val="005DAA"/>
            </a:solidFill>
          </a:endParaRPr>
        </a:p>
      </dgm:t>
    </dgm:pt>
    <dgm:pt modelId="{E3BB81FA-C7D5-4D5B-B17B-A78F53D9F23B}" type="parTrans" cxnId="{A1728EFF-4ACE-4D03-9A98-4A6C4D307F3A}">
      <dgm:prSet/>
      <dgm:spPr/>
      <dgm:t>
        <a:bodyPr/>
        <a:lstStyle/>
        <a:p>
          <a:endParaRPr lang="en-AU"/>
        </a:p>
      </dgm:t>
    </dgm:pt>
    <dgm:pt modelId="{7B543FDE-3B5D-4788-B3C0-156B1EC5EA51}" type="sibTrans" cxnId="{A1728EFF-4ACE-4D03-9A98-4A6C4D307F3A}">
      <dgm:prSet/>
      <dgm:spPr/>
      <dgm:t>
        <a:bodyPr/>
        <a:lstStyle/>
        <a:p>
          <a:endParaRPr lang="en-AU"/>
        </a:p>
      </dgm:t>
    </dgm:pt>
    <dgm:pt modelId="{D00B4BDC-809A-4DF9-A3F8-00CFA5D01E93}">
      <dgm:prSet/>
      <dgm:spPr>
        <a:ln>
          <a:solidFill>
            <a:srgbClr val="0070C0">
              <a:alpha val="90000"/>
            </a:srgbClr>
          </a:solidFill>
        </a:ln>
      </dgm:spPr>
      <dgm:t>
        <a:bodyPr/>
        <a:lstStyle/>
        <a:p>
          <a:pPr rtl="0"/>
          <a:r>
            <a:rPr lang="en-US" dirty="0">
              <a:solidFill>
                <a:srgbClr val="005DAA"/>
              </a:solidFill>
            </a:rPr>
            <a:t>Credit card or direct debit</a:t>
          </a:r>
          <a:endParaRPr lang="en-AU" dirty="0">
            <a:solidFill>
              <a:srgbClr val="005DAA"/>
            </a:solidFill>
          </a:endParaRPr>
        </a:p>
      </dgm:t>
    </dgm:pt>
    <dgm:pt modelId="{6AFEDA60-9C86-42F7-84C7-0D6E00D1EF76}" type="parTrans" cxnId="{0C7B824C-BF91-4530-AE41-0839E77C5271}">
      <dgm:prSet/>
      <dgm:spPr/>
      <dgm:t>
        <a:bodyPr/>
        <a:lstStyle/>
        <a:p>
          <a:endParaRPr lang="en-AU"/>
        </a:p>
      </dgm:t>
    </dgm:pt>
    <dgm:pt modelId="{5A3F0E69-9143-4BAE-ADBF-060F98A32272}" type="sibTrans" cxnId="{0C7B824C-BF91-4530-AE41-0839E77C5271}">
      <dgm:prSet/>
      <dgm:spPr/>
      <dgm:t>
        <a:bodyPr/>
        <a:lstStyle/>
        <a:p>
          <a:endParaRPr lang="en-AU"/>
        </a:p>
      </dgm:t>
    </dgm:pt>
    <dgm:pt modelId="{32C2CD16-F58B-4024-9B76-7727679E170A}">
      <dgm:prSet/>
      <dgm:spPr>
        <a:ln>
          <a:solidFill>
            <a:srgbClr val="0070C0">
              <a:alpha val="90000"/>
            </a:srgbClr>
          </a:solidFill>
        </a:ln>
      </dgm:spPr>
      <dgm:t>
        <a:bodyPr/>
        <a:lstStyle/>
        <a:p>
          <a:pPr rtl="0"/>
          <a:r>
            <a:rPr lang="en-US" dirty="0">
              <a:solidFill>
                <a:srgbClr val="005DAA"/>
              </a:solidFill>
            </a:rPr>
            <a:t>Advise District Centurion Chair of your giving.</a:t>
          </a:r>
          <a:endParaRPr lang="en-AU" dirty="0">
            <a:solidFill>
              <a:srgbClr val="005DAA"/>
            </a:solidFill>
          </a:endParaRPr>
        </a:p>
      </dgm:t>
    </dgm:pt>
    <dgm:pt modelId="{E24D2B77-3D03-4D09-80D0-52296F1AC2F4}" type="parTrans" cxnId="{170F2488-327B-4CD4-B4DD-1A1F1FE08498}">
      <dgm:prSet/>
      <dgm:spPr/>
      <dgm:t>
        <a:bodyPr/>
        <a:lstStyle/>
        <a:p>
          <a:endParaRPr lang="en-AU"/>
        </a:p>
      </dgm:t>
    </dgm:pt>
    <dgm:pt modelId="{0024DAE7-8AE9-4FB2-B954-7490FCEC4F5D}" type="sibTrans" cxnId="{170F2488-327B-4CD4-B4DD-1A1F1FE08498}">
      <dgm:prSet/>
      <dgm:spPr/>
      <dgm:t>
        <a:bodyPr/>
        <a:lstStyle/>
        <a:p>
          <a:endParaRPr lang="en-AU"/>
        </a:p>
      </dgm:t>
    </dgm:pt>
    <dgm:pt modelId="{E4B1603F-2C39-4121-94E6-EDAA2112CFA5}" type="pres">
      <dgm:prSet presAssocID="{CCB6CCC7-9668-4EF2-986B-55C103EC06C0}" presName="Name0" presStyleCnt="0">
        <dgm:presLayoutVars>
          <dgm:dir/>
          <dgm:animLvl val="lvl"/>
          <dgm:resizeHandles val="exact"/>
        </dgm:presLayoutVars>
      </dgm:prSet>
      <dgm:spPr/>
    </dgm:pt>
    <dgm:pt modelId="{D30C142E-92D7-401D-9B78-E454BB910650}" type="pres">
      <dgm:prSet presAssocID="{99E4A550-E8D1-4A78-A64D-83B1E044DFDC}" presName="linNode" presStyleCnt="0"/>
      <dgm:spPr/>
    </dgm:pt>
    <dgm:pt modelId="{ABF09CBD-09F4-4A2B-ADC2-64744ED7CA78}" type="pres">
      <dgm:prSet presAssocID="{99E4A550-E8D1-4A78-A64D-83B1E044DFDC}" presName="parentText" presStyleLbl="node1" presStyleIdx="0" presStyleCnt="1" custLinFactNeighborX="-1321" custLinFactNeighborY="-1490">
        <dgm:presLayoutVars>
          <dgm:chMax val="1"/>
          <dgm:bulletEnabled val="1"/>
        </dgm:presLayoutVars>
      </dgm:prSet>
      <dgm:spPr/>
    </dgm:pt>
    <dgm:pt modelId="{C111340F-2A98-43DA-9373-787E21E94059}" type="pres">
      <dgm:prSet presAssocID="{99E4A550-E8D1-4A78-A64D-83B1E044DFDC}" presName="descendantText" presStyleLbl="alignAccFollowNode1" presStyleIdx="0" presStyleCnt="1">
        <dgm:presLayoutVars>
          <dgm:bulletEnabled val="1"/>
        </dgm:presLayoutVars>
      </dgm:prSet>
      <dgm:spPr/>
    </dgm:pt>
  </dgm:ptLst>
  <dgm:cxnLst>
    <dgm:cxn modelId="{0C7B824C-BF91-4530-AE41-0839E77C5271}" srcId="{99E4A550-E8D1-4A78-A64D-83B1E044DFDC}" destId="{D00B4BDC-809A-4DF9-A3F8-00CFA5D01E93}" srcOrd="3" destOrd="0" parTransId="{6AFEDA60-9C86-42F7-84C7-0D6E00D1EF76}" sibTransId="{5A3F0E69-9143-4BAE-ADBF-060F98A32272}"/>
    <dgm:cxn modelId="{3AF1CD59-48E6-4F16-946B-E944A4F64CEE}" srcId="{99E4A550-E8D1-4A78-A64D-83B1E044DFDC}" destId="{52310BA5-B4DA-45D8-B300-ABB555041931}" srcOrd="0" destOrd="0" parTransId="{757B7238-B838-4615-898E-59AA1473AB7D}" sibTransId="{E50709E7-F304-49F8-9CE3-392ACF738652}"/>
    <dgm:cxn modelId="{29712282-ACAC-4B3F-A598-8A114FC85DA4}" srcId="{CCB6CCC7-9668-4EF2-986B-55C103EC06C0}" destId="{99E4A550-E8D1-4A78-A64D-83B1E044DFDC}" srcOrd="0" destOrd="0" parTransId="{5B616C66-5B24-4BB2-B6C9-A3E940194283}" sibTransId="{DDD74DC4-2E58-493A-AA40-EF86D3916506}"/>
    <dgm:cxn modelId="{170F2488-327B-4CD4-B4DD-1A1F1FE08498}" srcId="{99E4A550-E8D1-4A78-A64D-83B1E044DFDC}" destId="{32C2CD16-F58B-4024-9B76-7727679E170A}" srcOrd="4" destOrd="0" parTransId="{E24D2B77-3D03-4D09-80D0-52296F1AC2F4}" sibTransId="{0024DAE7-8AE9-4FB2-B954-7490FCEC4F5D}"/>
    <dgm:cxn modelId="{8E3080A2-BE30-4BBB-8AD5-8918727B943B}" type="presOf" srcId="{8B9F33D2-02B5-4252-B47B-5D667F24E38B}" destId="{C111340F-2A98-43DA-9373-787E21E94059}" srcOrd="0" destOrd="1" presId="urn:microsoft.com/office/officeart/2005/8/layout/vList5"/>
    <dgm:cxn modelId="{8F2092A5-AFF0-43C5-9BF1-63DD9908E298}" type="presOf" srcId="{D00B4BDC-809A-4DF9-A3F8-00CFA5D01E93}" destId="{C111340F-2A98-43DA-9373-787E21E94059}" srcOrd="0" destOrd="3" presId="urn:microsoft.com/office/officeart/2005/8/layout/vList5"/>
    <dgm:cxn modelId="{D7507FC5-5905-43FB-AE60-D9815BD296AA}" type="presOf" srcId="{32C2CD16-F58B-4024-9B76-7727679E170A}" destId="{C111340F-2A98-43DA-9373-787E21E94059}" srcOrd="0" destOrd="4" presId="urn:microsoft.com/office/officeart/2005/8/layout/vList5"/>
    <dgm:cxn modelId="{B2AE1ED3-EFFA-4B95-B411-8D0279117D28}" type="presOf" srcId="{99E4A550-E8D1-4A78-A64D-83B1E044DFDC}" destId="{ABF09CBD-09F4-4A2B-ADC2-64744ED7CA78}" srcOrd="0" destOrd="0" presId="urn:microsoft.com/office/officeart/2005/8/layout/vList5"/>
    <dgm:cxn modelId="{F6D339D5-C85F-490D-9D2A-418F88F88667}" type="presOf" srcId="{52310BA5-B4DA-45D8-B300-ABB555041931}" destId="{C111340F-2A98-43DA-9373-787E21E94059}" srcOrd="0" destOrd="0" presId="urn:microsoft.com/office/officeart/2005/8/layout/vList5"/>
    <dgm:cxn modelId="{C138EEDD-1E33-43BA-9E09-852A9B54E14A}" type="presOf" srcId="{EB65DB23-25CA-49DF-A4F9-15F7E4E79FF5}" destId="{C111340F-2A98-43DA-9373-787E21E94059}" srcOrd="0" destOrd="2" presId="urn:microsoft.com/office/officeart/2005/8/layout/vList5"/>
    <dgm:cxn modelId="{CAEE55E3-A3B4-464B-BC7E-CA8810361D12}" srcId="{99E4A550-E8D1-4A78-A64D-83B1E044DFDC}" destId="{8B9F33D2-02B5-4252-B47B-5D667F24E38B}" srcOrd="1" destOrd="0" parTransId="{2E17E038-4407-4556-A0A2-ADDE74415068}" sibTransId="{5C56B9EA-4C65-41B1-A7C1-6D583953BCB0}"/>
    <dgm:cxn modelId="{770DF4E3-B5BC-40EB-AC0E-50D7C1D4E1E2}" type="presOf" srcId="{CCB6CCC7-9668-4EF2-986B-55C103EC06C0}" destId="{E4B1603F-2C39-4121-94E6-EDAA2112CFA5}" srcOrd="0" destOrd="0" presId="urn:microsoft.com/office/officeart/2005/8/layout/vList5"/>
    <dgm:cxn modelId="{A1728EFF-4ACE-4D03-9A98-4A6C4D307F3A}" srcId="{99E4A550-E8D1-4A78-A64D-83B1E044DFDC}" destId="{EB65DB23-25CA-49DF-A4F9-15F7E4E79FF5}" srcOrd="2" destOrd="0" parTransId="{E3BB81FA-C7D5-4D5B-B17B-A78F53D9F23B}" sibTransId="{7B543FDE-3B5D-4788-B3C0-156B1EC5EA51}"/>
    <dgm:cxn modelId="{75C37C71-DADE-45CB-A63A-09882A864144}" type="presParOf" srcId="{E4B1603F-2C39-4121-94E6-EDAA2112CFA5}" destId="{D30C142E-92D7-401D-9B78-E454BB910650}" srcOrd="0" destOrd="0" presId="urn:microsoft.com/office/officeart/2005/8/layout/vList5"/>
    <dgm:cxn modelId="{82F3C164-C3D4-4F16-8208-ABC7BC86328E}" type="presParOf" srcId="{D30C142E-92D7-401D-9B78-E454BB910650}" destId="{ABF09CBD-09F4-4A2B-ADC2-64744ED7CA78}" srcOrd="0" destOrd="0" presId="urn:microsoft.com/office/officeart/2005/8/layout/vList5"/>
    <dgm:cxn modelId="{4B981214-13F9-4ECA-B763-A6EBFFA02605}" type="presParOf" srcId="{D30C142E-92D7-401D-9B78-E454BB910650}" destId="{C111340F-2A98-43DA-9373-787E21E94059}"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1340F-2A98-43DA-9373-787E21E94059}">
      <dsp:nvSpPr>
        <dsp:cNvPr id="0" name=""/>
        <dsp:cNvSpPr/>
      </dsp:nvSpPr>
      <dsp:spPr>
        <a:xfrm rot="5400000">
          <a:off x="1360536" y="796623"/>
          <a:ext cx="3681307" cy="3012884"/>
        </a:xfrm>
        <a:prstGeom prst="round2SameRect">
          <a:avLst/>
        </a:prstGeom>
        <a:solidFill>
          <a:schemeClr val="accent1">
            <a:alpha val="90000"/>
            <a:tint val="40000"/>
            <a:hueOff val="0"/>
            <a:satOff val="0"/>
            <a:lumOff val="0"/>
            <a:alphaOff val="0"/>
          </a:schemeClr>
        </a:solidFill>
        <a:ln w="25400" cap="flat" cmpd="sng" algn="ctr">
          <a:solidFill>
            <a:srgbClr val="0070C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a:solidFill>
                <a:srgbClr val="005DAA"/>
              </a:solidFill>
            </a:rPr>
            <a:t>Club lists  member &amp; member ID on form</a:t>
          </a:r>
          <a:endParaRPr lang="en-AU" sz="2000" kern="1200" dirty="0">
            <a:solidFill>
              <a:srgbClr val="005DAA"/>
            </a:solidFill>
          </a:endParaRPr>
        </a:p>
        <a:p>
          <a:pPr marL="228600" lvl="1" indent="-228600" algn="l" defTabSz="889000" rtl="0">
            <a:lnSpc>
              <a:spcPct val="90000"/>
            </a:lnSpc>
            <a:spcBef>
              <a:spcPct val="0"/>
            </a:spcBef>
            <a:spcAft>
              <a:spcPct val="15000"/>
            </a:spcAft>
            <a:buChar char="•"/>
          </a:pPr>
          <a:r>
            <a:rPr lang="en-US" sz="2000" kern="1200" dirty="0">
              <a:solidFill>
                <a:srgbClr val="005DAA"/>
              </a:solidFill>
            </a:rPr>
            <a:t>Member gives to Club</a:t>
          </a:r>
          <a:endParaRPr lang="en-AU" sz="2000" kern="1200" dirty="0">
            <a:solidFill>
              <a:srgbClr val="005DAA"/>
            </a:solidFill>
          </a:endParaRPr>
        </a:p>
        <a:p>
          <a:pPr marL="228600" lvl="1" indent="-228600" algn="l" defTabSz="889000" rtl="0">
            <a:lnSpc>
              <a:spcPct val="90000"/>
            </a:lnSpc>
            <a:spcBef>
              <a:spcPct val="0"/>
            </a:spcBef>
            <a:spcAft>
              <a:spcPct val="15000"/>
            </a:spcAft>
            <a:buChar char="•"/>
          </a:pPr>
          <a:r>
            <a:rPr lang="en-US" sz="2000" kern="1200" dirty="0">
              <a:solidFill>
                <a:srgbClr val="005DAA"/>
              </a:solidFill>
            </a:rPr>
            <a:t>Club sends form and one cheque</a:t>
          </a:r>
          <a:endParaRPr lang="en-AU" sz="2000" kern="1200" dirty="0">
            <a:solidFill>
              <a:srgbClr val="005DAA"/>
            </a:solidFill>
          </a:endParaRPr>
        </a:p>
        <a:p>
          <a:pPr marL="228600" lvl="1" indent="-228600" algn="l" defTabSz="889000" rtl="0">
            <a:lnSpc>
              <a:spcPct val="90000"/>
            </a:lnSpc>
            <a:spcBef>
              <a:spcPct val="0"/>
            </a:spcBef>
            <a:spcAft>
              <a:spcPct val="15000"/>
            </a:spcAft>
            <a:buChar char="•"/>
          </a:pPr>
          <a:r>
            <a:rPr lang="en-US" sz="2000" kern="1200" dirty="0">
              <a:solidFill>
                <a:srgbClr val="005DAA"/>
              </a:solidFill>
            </a:rPr>
            <a:t>Each member receives a tax receipt</a:t>
          </a:r>
          <a:endParaRPr lang="en-AU" sz="2000" kern="1200" dirty="0">
            <a:solidFill>
              <a:srgbClr val="005DAA"/>
            </a:solidFill>
          </a:endParaRPr>
        </a:p>
        <a:p>
          <a:pPr marL="228600" lvl="1" indent="-228600" algn="l" defTabSz="889000" rtl="0">
            <a:lnSpc>
              <a:spcPct val="90000"/>
            </a:lnSpc>
            <a:spcBef>
              <a:spcPct val="0"/>
            </a:spcBef>
            <a:spcAft>
              <a:spcPct val="15000"/>
            </a:spcAft>
            <a:buChar char="•"/>
          </a:pPr>
          <a:r>
            <a:rPr lang="en-US" sz="2000" b="1" kern="1200" dirty="0">
              <a:solidFill>
                <a:srgbClr val="FF0000"/>
              </a:solidFill>
            </a:rPr>
            <a:t>Mark this form </a:t>
          </a:r>
          <a:r>
            <a:rPr lang="en-US" sz="1800" b="1" kern="1200" dirty="0">
              <a:solidFill>
                <a:srgbClr val="FF0000"/>
              </a:solidFill>
            </a:rPr>
            <a:t>Annual Fund </a:t>
          </a:r>
          <a:r>
            <a:rPr lang="en-US" sz="2000" b="1" kern="1200" dirty="0">
              <a:solidFill>
                <a:srgbClr val="FF0000"/>
              </a:solidFill>
            </a:rPr>
            <a:t>Only</a:t>
          </a:r>
          <a:endParaRPr lang="en-AU" sz="2000" b="1" kern="1200" dirty="0">
            <a:solidFill>
              <a:srgbClr val="FF0000"/>
            </a:solidFill>
          </a:endParaRPr>
        </a:p>
      </dsp:txBody>
      <dsp:txXfrm rot="-5400000">
        <a:off x="1694748" y="609489"/>
        <a:ext cx="2865807" cy="3387153"/>
      </dsp:txXfrm>
    </dsp:sp>
    <dsp:sp modelId="{ABF09CBD-09F4-4A2B-ADC2-64744ED7CA78}">
      <dsp:nvSpPr>
        <dsp:cNvPr id="0" name=""/>
        <dsp:cNvSpPr/>
      </dsp:nvSpPr>
      <dsp:spPr>
        <a:xfrm>
          <a:off x="24193" y="4498"/>
          <a:ext cx="1694747" cy="4601633"/>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rtl="0">
            <a:lnSpc>
              <a:spcPct val="90000"/>
            </a:lnSpc>
            <a:spcBef>
              <a:spcPct val="0"/>
            </a:spcBef>
            <a:spcAft>
              <a:spcPct val="35000"/>
            </a:spcAft>
            <a:buNone/>
          </a:pPr>
          <a:r>
            <a:rPr lang="en-US" sz="4900" kern="1200"/>
            <a:t>Give via your Club</a:t>
          </a:r>
          <a:endParaRPr lang="en-AU" sz="4900" kern="1200"/>
        </a:p>
      </dsp:txBody>
      <dsp:txXfrm>
        <a:off x="106924" y="87229"/>
        <a:ext cx="1529285" cy="44361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1340F-2A98-43DA-9373-787E21E94059}">
      <dsp:nvSpPr>
        <dsp:cNvPr id="0" name=""/>
        <dsp:cNvSpPr/>
      </dsp:nvSpPr>
      <dsp:spPr>
        <a:xfrm rot="5400000">
          <a:off x="1281810" y="465835"/>
          <a:ext cx="2743200" cy="2497328"/>
        </a:xfrm>
        <a:prstGeom prst="round2SameRect">
          <a:avLst/>
        </a:prstGeom>
        <a:solidFill>
          <a:schemeClr val="accent1">
            <a:alpha val="90000"/>
            <a:tint val="40000"/>
            <a:hueOff val="0"/>
            <a:satOff val="0"/>
            <a:lumOff val="0"/>
            <a:alphaOff val="0"/>
          </a:schemeClr>
        </a:solidFill>
        <a:ln w="25400" cap="flat" cmpd="sng" algn="ctr">
          <a:solidFill>
            <a:srgbClr val="0070C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a:solidFill>
                <a:srgbClr val="005DAA"/>
              </a:solidFill>
            </a:rPr>
            <a:t>Register your annual giving with TARFT</a:t>
          </a:r>
          <a:endParaRPr lang="en-AU" sz="1800" kern="1200" dirty="0">
            <a:solidFill>
              <a:srgbClr val="005DAA"/>
            </a:solidFill>
          </a:endParaRPr>
        </a:p>
        <a:p>
          <a:pPr marL="171450" lvl="1" indent="-171450" algn="l" defTabSz="800100" rtl="0">
            <a:lnSpc>
              <a:spcPct val="90000"/>
            </a:lnSpc>
            <a:spcBef>
              <a:spcPct val="0"/>
            </a:spcBef>
            <a:spcAft>
              <a:spcPct val="15000"/>
            </a:spcAft>
            <a:buChar char="•"/>
          </a:pPr>
          <a:r>
            <a:rPr lang="en-US" sz="1800" kern="1200" dirty="0">
              <a:solidFill>
                <a:srgbClr val="005DAA"/>
              </a:solidFill>
            </a:rPr>
            <a:t>Tick term  box</a:t>
          </a:r>
          <a:endParaRPr lang="en-AU" sz="1800" kern="1200" dirty="0">
            <a:solidFill>
              <a:srgbClr val="005DAA"/>
            </a:solidFill>
          </a:endParaRPr>
        </a:p>
        <a:p>
          <a:pPr marL="171450" lvl="1" indent="-171450" algn="l" defTabSz="800100" rtl="0">
            <a:lnSpc>
              <a:spcPct val="90000"/>
            </a:lnSpc>
            <a:spcBef>
              <a:spcPct val="0"/>
            </a:spcBef>
            <a:spcAft>
              <a:spcPct val="15000"/>
            </a:spcAft>
            <a:buChar char="•"/>
          </a:pPr>
          <a:r>
            <a:rPr lang="en-US" sz="1800" b="1" kern="1200" dirty="0">
              <a:solidFill>
                <a:srgbClr val="005DAA"/>
              </a:solidFill>
            </a:rPr>
            <a:t>Currency $100</a:t>
          </a:r>
          <a:endParaRPr lang="en-AU" sz="1800" b="1" kern="1200" dirty="0">
            <a:solidFill>
              <a:srgbClr val="005DAA"/>
            </a:solidFill>
          </a:endParaRPr>
        </a:p>
        <a:p>
          <a:pPr marL="171450" lvl="1" indent="-171450" algn="l" defTabSz="800100" rtl="0">
            <a:lnSpc>
              <a:spcPct val="90000"/>
            </a:lnSpc>
            <a:spcBef>
              <a:spcPct val="0"/>
            </a:spcBef>
            <a:spcAft>
              <a:spcPct val="15000"/>
            </a:spcAft>
            <a:buChar char="•"/>
          </a:pPr>
          <a:r>
            <a:rPr lang="en-US" sz="1800" kern="1200" dirty="0">
              <a:solidFill>
                <a:srgbClr val="005DAA"/>
              </a:solidFill>
            </a:rPr>
            <a:t>Credit card or direct debit</a:t>
          </a:r>
          <a:endParaRPr lang="en-AU" sz="1800" kern="1200" dirty="0">
            <a:solidFill>
              <a:srgbClr val="005DAA"/>
            </a:solidFill>
          </a:endParaRPr>
        </a:p>
        <a:p>
          <a:pPr marL="171450" lvl="1" indent="-171450" algn="l" defTabSz="800100" rtl="0">
            <a:lnSpc>
              <a:spcPct val="90000"/>
            </a:lnSpc>
            <a:spcBef>
              <a:spcPct val="0"/>
            </a:spcBef>
            <a:spcAft>
              <a:spcPct val="15000"/>
            </a:spcAft>
            <a:buChar char="•"/>
          </a:pPr>
          <a:r>
            <a:rPr lang="en-US" sz="1800" kern="1200" dirty="0">
              <a:solidFill>
                <a:srgbClr val="005DAA"/>
              </a:solidFill>
            </a:rPr>
            <a:t>Advise District Centurion Chair of your giving.</a:t>
          </a:r>
          <a:endParaRPr lang="en-AU" sz="1800" kern="1200" dirty="0">
            <a:solidFill>
              <a:srgbClr val="005DAA"/>
            </a:solidFill>
          </a:endParaRPr>
        </a:p>
      </dsp:txBody>
      <dsp:txXfrm rot="-5400000">
        <a:off x="1404746" y="464809"/>
        <a:ext cx="2375418" cy="2499380"/>
      </dsp:txXfrm>
    </dsp:sp>
    <dsp:sp modelId="{ABF09CBD-09F4-4A2B-ADC2-64744ED7CA78}">
      <dsp:nvSpPr>
        <dsp:cNvPr id="0" name=""/>
        <dsp:cNvSpPr/>
      </dsp:nvSpPr>
      <dsp:spPr>
        <a:xfrm>
          <a:off x="0" y="0"/>
          <a:ext cx="1404747" cy="3429000"/>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rtl="0">
            <a:lnSpc>
              <a:spcPct val="90000"/>
            </a:lnSpc>
            <a:spcBef>
              <a:spcPct val="0"/>
            </a:spcBef>
            <a:spcAft>
              <a:spcPct val="35000"/>
            </a:spcAft>
            <a:buNone/>
          </a:pPr>
          <a:r>
            <a:rPr lang="en-US" sz="2600" kern="1200" dirty="0"/>
            <a:t>Give Directly</a:t>
          </a:r>
          <a:endParaRPr lang="en-AU" sz="2600" kern="1200" dirty="0"/>
        </a:p>
      </dsp:txBody>
      <dsp:txXfrm>
        <a:off x="68574" y="68574"/>
        <a:ext cx="1267599" cy="32918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vl1pPr>
          </a:lstStyle>
          <a:p>
            <a:endParaRPr lang="en-US" altLang="en-US"/>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vl1pPr>
          </a:lstStyle>
          <a:p>
            <a:endParaRPr lang="en-US" altLang="en-US"/>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vl1pPr>
          </a:lstStyle>
          <a:p>
            <a:endParaRPr lang="en-US" altLang="en-US"/>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66D7D94B-CB85-4ACC-AB1A-4BA73D8C1A71}" type="slidenum">
              <a:rPr lang="en-US" altLang="en-US"/>
              <a:pPr/>
              <a:t>‹#›</a:t>
            </a:fld>
            <a:endParaRPr lang="en-US" altLang="en-US"/>
          </a:p>
        </p:txBody>
      </p:sp>
    </p:spTree>
    <p:extLst>
      <p:ext uri="{BB962C8B-B14F-4D97-AF65-F5344CB8AC3E}">
        <p14:creationId xmlns:p14="http://schemas.microsoft.com/office/powerpoint/2010/main" val="1346045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vl1pPr>
          </a:lstStyle>
          <a:p>
            <a:endParaRPr lang="en-US" alt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vl1pPr>
          </a:lstStyle>
          <a:p>
            <a:endParaRPr lang="en-US" altLang="en-US"/>
          </a:p>
        </p:txBody>
      </p:sp>
      <p:sp>
        <p:nvSpPr>
          <p:cNvPr id="337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vl1pPr>
          </a:lstStyle>
          <a:p>
            <a:endParaRPr lang="en-US" alt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AC58942E-E28B-436F-91F3-046DE71E2F16}" type="slidenum">
              <a:rPr lang="en-US" altLang="en-US"/>
              <a:pPr/>
              <a:t>‹#›</a:t>
            </a:fld>
            <a:endParaRPr lang="en-US" altLang="en-US"/>
          </a:p>
        </p:txBody>
      </p:sp>
    </p:spTree>
    <p:extLst>
      <p:ext uri="{BB962C8B-B14F-4D97-AF65-F5344CB8AC3E}">
        <p14:creationId xmlns:p14="http://schemas.microsoft.com/office/powerpoint/2010/main" val="5502585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58942E-E28B-436F-91F3-046DE71E2F16}" type="slidenum">
              <a:rPr lang="en-US" altLang="en-US" smtClean="0"/>
              <a:pPr/>
              <a:t>1</a:t>
            </a:fld>
            <a:endParaRPr lang="en-US" altLang="en-US"/>
          </a:p>
        </p:txBody>
      </p:sp>
    </p:spTree>
    <p:extLst>
      <p:ext uri="{BB962C8B-B14F-4D97-AF65-F5344CB8AC3E}">
        <p14:creationId xmlns:p14="http://schemas.microsoft.com/office/powerpoint/2010/main" val="3896073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5100" indent="-165100">
              <a:buFontTx/>
              <a:buChar char="•"/>
            </a:pPr>
            <a:r>
              <a:rPr lang="en-US" altLang="en-US" sz="1100" dirty="0">
                <a:latin typeface="Arial" pitchFamily="34" charset="0"/>
                <a:ea typeface="ヒラギノ角ゴ Pro W3" pitchFamily="-84" charset="-128"/>
              </a:rPr>
              <a:t>Rotary’s unique funding model strengthens our future by building on a stellar record of efficient use and stewardship of the financial resources entrusted to us.  For example, when we look at our annual expenditures over the last 10 years, we’ve minimized our fundraising and administrative expenses and dedicated 88 to 89 percent of our total spending to programs. </a:t>
            </a:r>
          </a:p>
          <a:p>
            <a:pPr marL="165100" indent="-165100">
              <a:buFontTx/>
              <a:buChar char="•"/>
            </a:pPr>
            <a:r>
              <a:rPr lang="en-US" altLang="en-US" sz="1100" dirty="0">
                <a:latin typeface="Arial" pitchFamily="34" charset="0"/>
                <a:ea typeface="ヒラギノ角ゴ Pro W3" pitchFamily="-84" charset="-128"/>
              </a:rPr>
              <a:t>The Foundation’s sound financial management and its commitment to accountability and transparency are also recognized as exceptional, year after year, by independent evaluators </a:t>
            </a:r>
            <a:r>
              <a:rPr lang="en-US" altLang="en-US" sz="1100" dirty="0">
                <a:solidFill>
                  <a:schemeClr val="tx2"/>
                </a:solidFill>
                <a:latin typeface="Arial" pitchFamily="34" charset="0"/>
                <a:ea typeface="ヒラギノ角ゴ Pro W3" pitchFamily="-84" charset="-128"/>
              </a:rPr>
              <a:t>of not-for-profits</a:t>
            </a:r>
            <a:r>
              <a:rPr lang="en-US" altLang="en-US" sz="1100" dirty="0">
                <a:latin typeface="Arial" pitchFamily="34" charset="0"/>
                <a:ea typeface="ヒラギノ角ゴ Pro W3" pitchFamily="-84" charset="-128"/>
              </a:rPr>
              <a:t>. Rotary’s website provides detailed information on the Foundation’s finances.</a:t>
            </a:r>
          </a:p>
          <a:p>
            <a:pPr marL="165100" indent="-165100">
              <a:buFontTx/>
              <a:buChar char="•"/>
            </a:pPr>
            <a:r>
              <a:rPr lang="en-US" altLang="en-US" sz="1100" dirty="0">
                <a:latin typeface="Arial" pitchFamily="34" charset="0"/>
                <a:ea typeface="ヒラギノ角ゴ Pro W3" pitchFamily="-84" charset="-128"/>
              </a:rPr>
              <a:t>In </a:t>
            </a:r>
            <a:r>
              <a:rPr lang="en-US" altLang="en-US" sz="1100" b="1" dirty="0">
                <a:latin typeface="Arial" pitchFamily="34" charset="0"/>
                <a:ea typeface="ヒラギノ角ゴ Pro W3" pitchFamily="-84" charset="-128"/>
              </a:rPr>
              <a:t>fiscal year 2016-17</a:t>
            </a:r>
            <a:r>
              <a:rPr lang="en-US" altLang="en-US" sz="1100" dirty="0">
                <a:latin typeface="Arial" pitchFamily="34" charset="0"/>
                <a:ea typeface="ヒラギノ角ゴ Pro W3" pitchFamily="-84" charset="-128"/>
              </a:rPr>
              <a:t>, only </a:t>
            </a:r>
            <a:r>
              <a:rPr lang="en-US" altLang="en-US" sz="1100" b="1" dirty="0">
                <a:latin typeface="Arial" pitchFamily="34" charset="0"/>
                <a:ea typeface="ヒラギノ角ゴ Pro W3" pitchFamily="-84" charset="-128"/>
              </a:rPr>
              <a:t>2 percent </a:t>
            </a:r>
            <a:r>
              <a:rPr lang="en-US" altLang="en-US" sz="1100" dirty="0">
                <a:latin typeface="Arial" pitchFamily="34" charset="0"/>
                <a:ea typeface="ヒラギノ角ゴ Pro W3" pitchFamily="-84" charset="-128"/>
              </a:rPr>
              <a:t>of Foundation expenditures went to administrative expenses and </a:t>
            </a:r>
            <a:r>
              <a:rPr lang="en-US" altLang="en-US" sz="1100" b="1" dirty="0">
                <a:latin typeface="Arial" pitchFamily="34" charset="0"/>
                <a:ea typeface="ヒラギノ角ゴ Pro W3" pitchFamily="-84" charset="-128"/>
              </a:rPr>
              <a:t>6 percent </a:t>
            </a:r>
            <a:r>
              <a:rPr lang="en-US" altLang="en-US" sz="1100" dirty="0">
                <a:latin typeface="Arial" pitchFamily="34" charset="0"/>
                <a:ea typeface="ヒラギノ角ゴ Pro W3" pitchFamily="-84" charset="-128"/>
              </a:rPr>
              <a:t>to fundraising. The Foundation directed </a:t>
            </a:r>
            <a:r>
              <a:rPr lang="en-US" altLang="en-US" sz="1100" b="1" dirty="0">
                <a:latin typeface="Arial" pitchFamily="34" charset="0"/>
                <a:ea typeface="ヒラギノ角ゴ Pro W3" pitchFamily="-84" charset="-128"/>
              </a:rPr>
              <a:t>92 percent </a:t>
            </a:r>
            <a:r>
              <a:rPr lang="en-US" altLang="en-US" sz="1100" dirty="0">
                <a:latin typeface="Arial" pitchFamily="34" charset="0"/>
                <a:ea typeface="ヒラギノ角ゴ Pro W3" pitchFamily="-84" charset="-128"/>
              </a:rPr>
              <a:t>of its spending to programs, far exceeding the benchmarks that independent charity-rating services view as a measure of high efficiency.</a:t>
            </a:r>
          </a:p>
          <a:p>
            <a:pPr marL="165100" indent="-165100">
              <a:buFontTx/>
              <a:buChar char="•"/>
            </a:pPr>
            <a:r>
              <a:rPr lang="en-US" altLang="en-US" sz="1100" dirty="0">
                <a:latin typeface="Arial" pitchFamily="34" charset="0"/>
                <a:ea typeface="ヒラギノ角ゴ Pro W3" pitchFamily="-84" charset="-128"/>
              </a:rPr>
              <a:t>The recent recession demonstrated to the philanthropic community that maintaining a strong financial base that includes operating reserves is necessary in order to weather increased volatility in financial markets.</a:t>
            </a:r>
          </a:p>
          <a:p>
            <a:pPr marL="165100" indent="-165100">
              <a:buFontTx/>
              <a:buChar char="•"/>
            </a:pPr>
            <a:r>
              <a:rPr lang="en-US" altLang="en-US" sz="1100" dirty="0">
                <a:latin typeface="Arial" pitchFamily="34" charset="0"/>
                <a:ea typeface="ヒラギノ角ゴ Pro W3" pitchFamily="-84" charset="-128"/>
              </a:rPr>
              <a:t>With a solid financial base and restored reserves, we’ll have an organization that is able to support the good work that Rotarians do in the world — even as the economic and financial environment remains unpredictable.</a:t>
            </a:r>
          </a:p>
          <a:p>
            <a:pPr marL="165100" indent="-165100">
              <a:buFontTx/>
              <a:buChar char="•"/>
            </a:pPr>
            <a:endParaRPr lang="en-US" altLang="en-US" sz="1100" dirty="0">
              <a:latin typeface="Arial" pitchFamily="34" charset="0"/>
              <a:ea typeface="ヒラギノ角ゴ Pro W3" pitchFamily="-84" charset="-128"/>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eaLnBrk="0" hangingPunct="0">
              <a:spcBef>
                <a:spcPct val="30000"/>
              </a:spcBef>
              <a:defRPr sz="1200">
                <a:solidFill>
                  <a:schemeClr val="tx1"/>
                </a:solidFill>
                <a:latin typeface="Arial" pitchFamily="34" charset="0"/>
                <a:ea typeface="ヒラギノ角ゴ Pro W3" pitchFamily="-84" charset="-128"/>
              </a:defRPr>
            </a:lvl1pPr>
            <a:lvl2pPr marL="742950" indent="-285750" defTabSz="896938" eaLnBrk="0" hangingPunct="0">
              <a:spcBef>
                <a:spcPct val="30000"/>
              </a:spcBef>
              <a:defRPr sz="1200">
                <a:solidFill>
                  <a:schemeClr val="tx1"/>
                </a:solidFill>
                <a:latin typeface="Arial" pitchFamily="34" charset="0"/>
                <a:ea typeface="ヒラギノ角ゴ Pro W3" pitchFamily="-84" charset="-128"/>
              </a:defRPr>
            </a:lvl2pPr>
            <a:lvl3pPr marL="1143000" indent="-228600" defTabSz="896938" eaLnBrk="0" hangingPunct="0">
              <a:spcBef>
                <a:spcPct val="30000"/>
              </a:spcBef>
              <a:defRPr sz="1200">
                <a:solidFill>
                  <a:schemeClr val="tx1"/>
                </a:solidFill>
                <a:latin typeface="Arial" pitchFamily="34" charset="0"/>
                <a:ea typeface="ヒラギノ角ゴ Pro W3" pitchFamily="-84" charset="-128"/>
              </a:defRPr>
            </a:lvl3pPr>
            <a:lvl4pPr marL="1600200" indent="-228600" defTabSz="896938" eaLnBrk="0" hangingPunct="0">
              <a:spcBef>
                <a:spcPct val="30000"/>
              </a:spcBef>
              <a:defRPr sz="1200">
                <a:solidFill>
                  <a:schemeClr val="tx1"/>
                </a:solidFill>
                <a:latin typeface="Arial" pitchFamily="34" charset="0"/>
                <a:ea typeface="ヒラギノ角ゴ Pro W3" pitchFamily="-84" charset="-128"/>
              </a:defRPr>
            </a:lvl4pPr>
            <a:lvl5pPr marL="2057400" indent="-228600" defTabSz="896938" eaLnBrk="0" hangingPunct="0">
              <a:spcBef>
                <a:spcPct val="30000"/>
              </a:spcBef>
              <a:defRPr sz="1200">
                <a:solidFill>
                  <a:schemeClr val="tx1"/>
                </a:solidFill>
                <a:latin typeface="Arial" pitchFamily="34" charset="0"/>
                <a:ea typeface="ヒラギノ角ゴ Pro W3" pitchFamily="-84" charset="-128"/>
              </a:defRPr>
            </a:lvl5pPr>
            <a:lvl6pPr marL="2514600" indent="-228600" defTabSz="896938" eaLnBrk="0" fontAlgn="base" hangingPunct="0">
              <a:spcBef>
                <a:spcPct val="30000"/>
              </a:spcBef>
              <a:spcAft>
                <a:spcPct val="0"/>
              </a:spcAft>
              <a:defRPr sz="1200">
                <a:solidFill>
                  <a:schemeClr val="tx1"/>
                </a:solidFill>
                <a:latin typeface="Arial" pitchFamily="34" charset="0"/>
                <a:ea typeface="ヒラギノ角ゴ Pro W3" pitchFamily="-84" charset="-128"/>
              </a:defRPr>
            </a:lvl6pPr>
            <a:lvl7pPr marL="2971800" indent="-228600" defTabSz="896938" eaLnBrk="0" fontAlgn="base" hangingPunct="0">
              <a:spcBef>
                <a:spcPct val="30000"/>
              </a:spcBef>
              <a:spcAft>
                <a:spcPct val="0"/>
              </a:spcAft>
              <a:defRPr sz="1200">
                <a:solidFill>
                  <a:schemeClr val="tx1"/>
                </a:solidFill>
                <a:latin typeface="Arial" pitchFamily="34" charset="0"/>
                <a:ea typeface="ヒラギノ角ゴ Pro W3" pitchFamily="-84" charset="-128"/>
              </a:defRPr>
            </a:lvl7pPr>
            <a:lvl8pPr marL="3429000" indent="-228600" defTabSz="896938" eaLnBrk="0" fontAlgn="base" hangingPunct="0">
              <a:spcBef>
                <a:spcPct val="30000"/>
              </a:spcBef>
              <a:spcAft>
                <a:spcPct val="0"/>
              </a:spcAft>
              <a:defRPr sz="1200">
                <a:solidFill>
                  <a:schemeClr val="tx1"/>
                </a:solidFill>
                <a:latin typeface="Arial" pitchFamily="34" charset="0"/>
                <a:ea typeface="ヒラギノ角ゴ Pro W3" pitchFamily="-84" charset="-128"/>
              </a:defRPr>
            </a:lvl8pPr>
            <a:lvl9pPr marL="3886200" indent="-228600" defTabSz="896938" eaLnBrk="0" fontAlgn="base" hangingPunct="0">
              <a:spcBef>
                <a:spcPct val="30000"/>
              </a:spcBef>
              <a:spcAft>
                <a:spcPct val="0"/>
              </a:spcAft>
              <a:defRPr sz="1200">
                <a:solidFill>
                  <a:schemeClr val="tx1"/>
                </a:solidFill>
                <a:latin typeface="Arial" pitchFamily="34" charset="0"/>
                <a:ea typeface="ヒラギノ角ゴ Pro W3" pitchFamily="-84" charset="-128"/>
              </a:defRPr>
            </a:lvl9pPr>
          </a:lstStyle>
          <a:p>
            <a:pPr>
              <a:spcBef>
                <a:spcPct val="0"/>
              </a:spcBef>
            </a:pPr>
            <a:fld id="{FAB490C8-0D96-4C62-947C-19B23D9D06BB}" type="slidenum">
              <a:rPr lang="en-US" altLang="en-US"/>
              <a:pPr>
                <a:spcBef>
                  <a:spcPct val="0"/>
                </a:spcBef>
              </a:pPr>
              <a:t>12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100" b="1">
                <a:latin typeface="Arial" pitchFamily="34" charset="0"/>
                <a:ea typeface="ヒラギノ角ゴ Pro W3" pitchFamily="-84" charset="-128"/>
              </a:rPr>
              <a:t>The Rotary Foundation is </a:t>
            </a:r>
            <a:r>
              <a:rPr lang="en-US" altLang="en-US" sz="1100" b="1" i="1">
                <a:latin typeface="Arial" pitchFamily="34" charset="0"/>
                <a:ea typeface="ヒラギノ角ゴ Pro W3" pitchFamily="-84" charset="-128"/>
              </a:rPr>
              <a:t>YOUR</a:t>
            </a:r>
            <a:r>
              <a:rPr lang="en-US" altLang="en-US" sz="1100" b="1">
                <a:latin typeface="Arial" pitchFamily="34" charset="0"/>
                <a:ea typeface="ヒラギノ角ゴ Pro W3" pitchFamily="-84" charset="-128"/>
              </a:rPr>
              <a:t> Foundation – make it your charity of choice!</a:t>
            </a:r>
          </a:p>
          <a:p>
            <a:pPr>
              <a:spcBef>
                <a:spcPct val="0"/>
              </a:spcBef>
            </a:pPr>
            <a:r>
              <a:rPr lang="en-US" altLang="ja-JP" sz="1100" b="1">
                <a:latin typeface="Arial" pitchFamily="34" charset="0"/>
                <a:ea typeface="ヒラギノ角ゴ Pro W3" pitchFamily="-84" charset="-128"/>
              </a:rPr>
              <a:t>Rotarian driven projects— </a:t>
            </a:r>
            <a:r>
              <a:rPr lang="en-US" altLang="ja-JP" sz="1100">
                <a:latin typeface="Arial" pitchFamily="34" charset="0"/>
                <a:ea typeface="ヒラギノ角ゴ Pro W3" pitchFamily="-84" charset="-128"/>
              </a:rPr>
              <a:t>projects are created at the local level by Rotarians who live and see the needs of the community every day.!</a:t>
            </a:r>
          </a:p>
          <a:p>
            <a:pPr>
              <a:spcBef>
                <a:spcPct val="0"/>
              </a:spcBef>
            </a:pPr>
            <a:r>
              <a:rPr lang="en-US" altLang="ja-JP" sz="1100" b="1">
                <a:latin typeface="Arial" pitchFamily="34" charset="0"/>
                <a:ea typeface="ヒラギノ角ゴ Pro W3" pitchFamily="-84" charset="-128"/>
              </a:rPr>
              <a:t>Diligent Oversight of Funds: </a:t>
            </a:r>
            <a:r>
              <a:rPr lang="en-US" altLang="en-US" sz="1100">
                <a:latin typeface="Arial" pitchFamily="34" charset="0"/>
                <a:ea typeface="ヒラギノ角ゴ Pro W3" pitchFamily="-84" charset="-128"/>
              </a:rPr>
              <a:t>Rotary funding is monitored on many different levels. Funds are overseen by Rotarians, clubs, districts and Rotary staff. Larger projects are even reviewed and audited by Rotarian professionals that work within the area of focus and can give expert guidance and evaluations.  Rotarian auditors sometimes perform audits to ensure spending is being used correctly. All of these measures ensure that the funds YOU give to The Rotary Foundation </a:t>
            </a:r>
            <a:r>
              <a:rPr lang="en-US" altLang="en-US" sz="1100" i="1">
                <a:latin typeface="Arial" pitchFamily="34" charset="0"/>
                <a:ea typeface="ヒラギノ角ゴ Pro W3" pitchFamily="-84" charset="-128"/>
              </a:rPr>
              <a:t>Do Good In The World</a:t>
            </a:r>
            <a:r>
              <a:rPr lang="en-US" altLang="en-US" sz="1100">
                <a:latin typeface="Arial" pitchFamily="34" charset="0"/>
                <a:ea typeface="ヒラギノ角ゴ Pro W3" pitchFamily="-84" charset="-128"/>
              </a:rPr>
              <a:t>. </a:t>
            </a:r>
          </a:p>
          <a:p>
            <a:pPr>
              <a:spcBef>
                <a:spcPct val="0"/>
              </a:spcBef>
            </a:pPr>
            <a:r>
              <a:rPr lang="en-US" altLang="en-US" sz="1100" b="1">
                <a:latin typeface="Arial" pitchFamily="34" charset="0"/>
                <a:ea typeface="ヒラギノ角ゴ Pro W3" pitchFamily="-84" charset="-128"/>
              </a:rPr>
              <a:t>Local and International Projects- </a:t>
            </a:r>
            <a:r>
              <a:rPr lang="en-US" altLang="en-US" sz="1100">
                <a:latin typeface="Arial" pitchFamily="34" charset="0"/>
                <a:ea typeface="ヒラギノ角ゴ Pro W3" pitchFamily="-84" charset="-128"/>
              </a:rPr>
              <a:t>Rotary helps people in need throughout the world. The SHARE system and grant model allow for projects to take place in your backyard or across the globe. The international component and ability to help those in need around the world is unique and Rotarians have made their Foundation extraordinary in its capacity to focus on needs in developed and developing countries!  </a:t>
            </a:r>
          </a:p>
          <a:p>
            <a:pPr>
              <a:spcBef>
                <a:spcPct val="0"/>
              </a:spcBef>
            </a:pPr>
            <a:r>
              <a:rPr lang="en-US" altLang="en-US" sz="1100" b="1">
                <a:latin typeface="Arial" pitchFamily="34" charset="0"/>
                <a:ea typeface="ヒラギノ角ゴ Pro W3" pitchFamily="-84" charset="-128"/>
              </a:rPr>
              <a:t>Rotarians = Service above Self</a:t>
            </a:r>
          </a:p>
          <a:p>
            <a:pPr>
              <a:spcBef>
                <a:spcPct val="0"/>
              </a:spcBef>
            </a:pPr>
            <a:r>
              <a:rPr lang="en-US" altLang="en-US" sz="1100">
                <a:latin typeface="Arial" pitchFamily="34" charset="0"/>
                <a:ea typeface="ヒラギノ角ゴ Pro W3" pitchFamily="-84" charset="-128"/>
              </a:rPr>
              <a:t>Rotarians are The Rotary Foundation. Contributing to The Rotary Foundation each and every year is demonstrating your commitment to “Service above Self” and a commitment to helping those in need. Let’s take a look at what your contributions can do…</a:t>
            </a:r>
          </a:p>
          <a:p>
            <a:endParaRPr lang="en-US" altLang="en-US" sz="1100">
              <a:latin typeface="Arial" pitchFamily="34" charset="0"/>
              <a:ea typeface="ヒラギノ角ゴ Pro W3" pitchFamily="-84" charset="-128"/>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itchFamily="34" charset="0"/>
                <a:ea typeface="ヒラギノ角ゴ Pro W3" pitchFamily="-84" charset="-128"/>
              </a:defRPr>
            </a:lvl1pPr>
            <a:lvl2pPr marL="742950" indent="-285750" defTabSz="931863" eaLnBrk="0" hangingPunct="0">
              <a:spcBef>
                <a:spcPct val="30000"/>
              </a:spcBef>
              <a:defRPr sz="1200">
                <a:solidFill>
                  <a:schemeClr val="tx1"/>
                </a:solidFill>
                <a:latin typeface="Arial" pitchFamily="34" charset="0"/>
                <a:ea typeface="ヒラギノ角ゴ Pro W3" pitchFamily="-84" charset="-128"/>
              </a:defRPr>
            </a:lvl2pPr>
            <a:lvl3pPr marL="1143000" indent="-228600" defTabSz="931863" eaLnBrk="0" hangingPunct="0">
              <a:spcBef>
                <a:spcPct val="30000"/>
              </a:spcBef>
              <a:defRPr sz="1200">
                <a:solidFill>
                  <a:schemeClr val="tx1"/>
                </a:solidFill>
                <a:latin typeface="Arial" pitchFamily="34" charset="0"/>
                <a:ea typeface="ヒラギノ角ゴ Pro W3" pitchFamily="-84" charset="-128"/>
              </a:defRPr>
            </a:lvl3pPr>
            <a:lvl4pPr marL="1600200" indent="-228600" defTabSz="931863" eaLnBrk="0" hangingPunct="0">
              <a:spcBef>
                <a:spcPct val="30000"/>
              </a:spcBef>
              <a:defRPr sz="1200">
                <a:solidFill>
                  <a:schemeClr val="tx1"/>
                </a:solidFill>
                <a:latin typeface="Arial" pitchFamily="34" charset="0"/>
                <a:ea typeface="ヒラギノ角ゴ Pro W3" pitchFamily="-84" charset="-128"/>
              </a:defRPr>
            </a:lvl4pPr>
            <a:lvl5pPr marL="2057400" indent="-228600" defTabSz="931863" eaLnBrk="0" hangingPunct="0">
              <a:spcBef>
                <a:spcPct val="30000"/>
              </a:spcBef>
              <a:defRPr sz="1200">
                <a:solidFill>
                  <a:schemeClr val="tx1"/>
                </a:solidFill>
                <a:latin typeface="Arial" pitchFamily="34" charset="0"/>
                <a:ea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9pPr>
          </a:lstStyle>
          <a:p>
            <a:pPr>
              <a:spcBef>
                <a:spcPct val="0"/>
              </a:spcBef>
            </a:pPr>
            <a:fld id="{604AE515-D8CC-4F64-BBD6-4A3A5A7AF2D7}" type="slidenum">
              <a:rPr lang="en-US" altLang="en-US"/>
              <a:pPr>
                <a:spcBef>
                  <a:spcPct val="0"/>
                </a:spcBef>
              </a:pPr>
              <a:t>15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5100" indent="-165100" defTabSz="881063">
              <a:buFontTx/>
              <a:buChar char="•"/>
            </a:pPr>
            <a:r>
              <a:rPr lang="en-US" altLang="en-US" sz="1100" dirty="0">
                <a:latin typeface="Arial" pitchFamily="34" charset="0"/>
                <a:ea typeface="ヒラギノ角ゴ Pro W3" pitchFamily="-84" charset="-128"/>
              </a:rPr>
              <a:t>To review: when we contribution to </a:t>
            </a:r>
            <a:r>
              <a:rPr lang="en-US" altLang="en-US" sz="1100" b="1" dirty="0">
                <a:latin typeface="Arial" pitchFamily="34" charset="0"/>
                <a:ea typeface="ヒラギノ角ゴ Pro W3" pitchFamily="-84" charset="-128"/>
              </a:rPr>
              <a:t>Annual Fund – SHARE</a:t>
            </a:r>
            <a:r>
              <a:rPr lang="en-US" altLang="en-US" sz="1100" dirty="0">
                <a:latin typeface="Arial" pitchFamily="34" charset="0"/>
                <a:ea typeface="ヒラギノ角ゴ Pro W3" pitchFamily="-84" charset="-128"/>
              </a:rPr>
              <a:t>, fifty percent (50%) of our contributions come back to our district through District Designated Funds (DDF) in three years to spend on educational and humanitarian activities chosen by us; even grants that may be used for projects in our local community. </a:t>
            </a:r>
          </a:p>
          <a:p>
            <a:pPr marL="165100" indent="-165100" defTabSz="881063">
              <a:buFontTx/>
              <a:buChar char="•"/>
            </a:pPr>
            <a:r>
              <a:rPr lang="en-US" altLang="en-US" sz="1100" dirty="0">
                <a:latin typeface="Arial" pitchFamily="34" charset="0"/>
                <a:ea typeface="ヒラギノ角ゴ Pro W3" pitchFamily="-84" charset="-128"/>
              </a:rPr>
              <a:t>The 5 percent that is earmarked to potentially pay for the Foundation’s operating expenses will come from the World Fund. It will be used only if it is needed to pay expenses when net investment returns are not sufficient, or to fully fund the operating reserve (up to three times annual operating expenses). If funds are not needed for these purposes, they will remain in the World Fund until the World Fund is measured to ensure sufficient funds for programs.</a:t>
            </a:r>
          </a:p>
          <a:p>
            <a:pPr marL="165100" indent="-165100" defTabSz="881063">
              <a:buFontTx/>
              <a:buChar char="•"/>
            </a:pPr>
            <a:r>
              <a:rPr lang="en-US" altLang="en-US" sz="1100" dirty="0">
                <a:latin typeface="Arial" pitchFamily="34" charset="0"/>
                <a:ea typeface="ヒラギノ角ゴ Pro W3" pitchFamily="-84" charset="-128"/>
              </a:rPr>
              <a:t>In the final step, the World Fund will be measured to ensure that it contains 50 percent of the three prior years’ worth of contributions, plus $5 million – a growth factor. Then and only then, surplus funds will be transferred to the Endowment Fund. </a:t>
            </a:r>
          </a:p>
          <a:p>
            <a:pPr marL="165100" indent="-165100" defTabSz="881063">
              <a:buFontTx/>
              <a:buChar char="•"/>
            </a:pPr>
            <a:r>
              <a:rPr lang="en-US" altLang="en-US" sz="1100" dirty="0">
                <a:latin typeface="Arial" pitchFamily="34" charset="0"/>
                <a:ea typeface="ヒラギノ角ゴ Pro W3" pitchFamily="-84" charset="-128"/>
              </a:rPr>
              <a:t>This funding model:</a:t>
            </a:r>
          </a:p>
          <a:p>
            <a:pPr marL="604838" lvl="1" indent="-165100" defTabSz="881063">
              <a:buFont typeface="Courier New" pitchFamily="49" charset="0"/>
              <a:buChar char="o"/>
            </a:pPr>
            <a:r>
              <a:rPr lang="en-US" altLang="en-US" sz="1100" dirty="0">
                <a:latin typeface="Arial" pitchFamily="34" charset="0"/>
                <a:ea typeface="ヒラギノ角ゴ Pro W3" pitchFamily="-84" charset="-128"/>
              </a:rPr>
              <a:t>Builds our financial strength by ensuring that resources are available to meet current needs: programs and operating expenses.</a:t>
            </a:r>
          </a:p>
          <a:p>
            <a:pPr marL="604838" lvl="1" indent="-165100" defTabSz="881063">
              <a:buFont typeface="Courier New" pitchFamily="49" charset="0"/>
              <a:buChar char="o"/>
            </a:pPr>
            <a:r>
              <a:rPr lang="en-US" altLang="en-US" sz="1100" dirty="0">
                <a:latin typeface="Arial" pitchFamily="34" charset="0"/>
                <a:ea typeface="ヒラギノ角ゴ Pro W3" pitchFamily="-84" charset="-128"/>
              </a:rPr>
              <a:t>Establishes a reserve to provide for unusual financial events (a rainy day fund): the operating reserve.</a:t>
            </a:r>
          </a:p>
          <a:p>
            <a:pPr marL="604838" lvl="1" indent="-165100" defTabSz="881063">
              <a:buFont typeface="Courier New" pitchFamily="49" charset="0"/>
              <a:buChar char="o"/>
            </a:pPr>
            <a:r>
              <a:rPr lang="en-US" altLang="en-US" sz="1100" dirty="0">
                <a:latin typeface="Arial" pitchFamily="34" charset="0"/>
                <a:ea typeface="ヒラギノ角ゴ Pro W3" pitchFamily="-84" charset="-128"/>
              </a:rPr>
              <a:t>Ensures an increase in future programs through increased returns on the Endowment Fund.</a:t>
            </a:r>
          </a:p>
          <a:p>
            <a:pPr marL="165100" indent="-165100" defTabSz="881063">
              <a:lnSpc>
                <a:spcPct val="80000"/>
              </a:lnSpc>
            </a:pPr>
            <a:endParaRPr lang="en-US" altLang="en-US" dirty="0">
              <a:latin typeface="Arial" pitchFamily="34" charset="0"/>
              <a:ea typeface="ヒラギノ角ゴ Pro W3" pitchFamily="-84" charset="-128"/>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itchFamily="34" charset="0"/>
                <a:ea typeface="ヒラギノ角ゴ Pro W3" pitchFamily="-84" charset="-128"/>
              </a:defRPr>
            </a:lvl1pPr>
            <a:lvl2pPr marL="742950" indent="-285750" defTabSz="931863" eaLnBrk="0" hangingPunct="0">
              <a:spcBef>
                <a:spcPct val="30000"/>
              </a:spcBef>
              <a:defRPr sz="1200">
                <a:solidFill>
                  <a:schemeClr val="tx1"/>
                </a:solidFill>
                <a:latin typeface="Arial" pitchFamily="34" charset="0"/>
                <a:ea typeface="ヒラギノ角ゴ Pro W3" pitchFamily="-84" charset="-128"/>
              </a:defRPr>
            </a:lvl2pPr>
            <a:lvl3pPr marL="1143000" indent="-228600" defTabSz="931863" eaLnBrk="0" hangingPunct="0">
              <a:spcBef>
                <a:spcPct val="30000"/>
              </a:spcBef>
              <a:defRPr sz="1200">
                <a:solidFill>
                  <a:schemeClr val="tx1"/>
                </a:solidFill>
                <a:latin typeface="Arial" pitchFamily="34" charset="0"/>
                <a:ea typeface="ヒラギノ角ゴ Pro W3" pitchFamily="-84" charset="-128"/>
              </a:defRPr>
            </a:lvl3pPr>
            <a:lvl4pPr marL="1600200" indent="-228600" defTabSz="931863" eaLnBrk="0" hangingPunct="0">
              <a:spcBef>
                <a:spcPct val="30000"/>
              </a:spcBef>
              <a:defRPr sz="1200">
                <a:solidFill>
                  <a:schemeClr val="tx1"/>
                </a:solidFill>
                <a:latin typeface="Arial" pitchFamily="34" charset="0"/>
                <a:ea typeface="ヒラギノ角ゴ Pro W3" pitchFamily="-84" charset="-128"/>
              </a:defRPr>
            </a:lvl4pPr>
            <a:lvl5pPr marL="2057400" indent="-228600" defTabSz="931863" eaLnBrk="0" hangingPunct="0">
              <a:spcBef>
                <a:spcPct val="30000"/>
              </a:spcBef>
              <a:defRPr sz="1200">
                <a:solidFill>
                  <a:schemeClr val="tx1"/>
                </a:solidFill>
                <a:latin typeface="Arial" pitchFamily="34" charset="0"/>
                <a:ea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9pPr>
          </a:lstStyle>
          <a:p>
            <a:pPr>
              <a:spcBef>
                <a:spcPct val="0"/>
              </a:spcBef>
            </a:pPr>
            <a:fld id="{130AC170-D8D5-425F-8209-EAC61E6B4B71}" type="slidenum">
              <a:rPr lang="en-US" altLang="en-US"/>
              <a:pPr>
                <a:spcBef>
                  <a:spcPct val="0"/>
                </a:spcBef>
              </a:pPr>
              <a:t>16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ヒラギノ角ゴ Pro W3" pitchFamily="-84" charset="-128"/>
              </a:rPr>
              <a:t>One of the easiest and most secure ways for us to support our Foundation is through Rotary’s recurring giving program, Rotary Direct.  Select an amount, frequency (monthly, quarterly or annually), and contribution method that is convenient for you. </a:t>
            </a:r>
          </a:p>
          <a:p>
            <a:endParaRPr lang="en-US" altLang="en-US">
              <a:latin typeface="Arial" pitchFamily="34" charset="0"/>
              <a:ea typeface="ヒラギノ角ゴ Pro W3" pitchFamily="-84" charset="-128"/>
            </a:endParaRPr>
          </a:p>
          <a:p>
            <a:r>
              <a:rPr lang="en-US" altLang="en-US">
                <a:latin typeface="Arial" pitchFamily="34" charset="0"/>
                <a:ea typeface="ヒラギノ角ゴ Pro W3" pitchFamily="-84" charset="-128"/>
              </a:rPr>
              <a:t>Enrollment is integrated with the Foundation’s secure online contribution system and is available in multiple currencies.</a:t>
            </a:r>
          </a:p>
          <a:p>
            <a:endParaRPr lang="en-US" altLang="en-US">
              <a:latin typeface="Arial" pitchFamily="34" charset="0"/>
              <a:ea typeface="ヒラギノ角ゴ Pro W3" pitchFamily="-84" charset="-128"/>
            </a:endParaRPr>
          </a:p>
          <a:p>
            <a:r>
              <a:rPr lang="en-US" altLang="en-US">
                <a:latin typeface="Arial" pitchFamily="34" charset="0"/>
                <a:ea typeface="ヒラギノ角ゴ Pro W3" pitchFamily="-84" charset="-128"/>
              </a:rPr>
              <a:t>Efficient, convenient and secure.</a:t>
            </a:r>
          </a:p>
          <a:p>
            <a:br>
              <a:rPr lang="en-US" altLang="en-US">
                <a:latin typeface="Arial" pitchFamily="34" charset="0"/>
                <a:ea typeface="ヒラギノ角ゴ Pro W3" pitchFamily="-84" charset="-128"/>
              </a:rPr>
            </a:br>
            <a:r>
              <a:rPr lang="en-US" altLang="en-US">
                <a:latin typeface="Arial" pitchFamily="34" charset="0"/>
                <a:ea typeface="ヒラギノ角ゴ Pro W3" pitchFamily="-84" charset="-128"/>
              </a:rPr>
              <a:t>The Rotary Foundation will send you one annual statement of Rotary Direct contributions for tax purposes (where applicable). </a:t>
            </a:r>
          </a:p>
          <a:p>
            <a:endParaRPr lang="en-US" altLang="en-US">
              <a:latin typeface="Arial" pitchFamily="34" charset="0"/>
              <a:ea typeface="ヒラギノ角ゴ Pro W3" pitchFamily="-84" charset="-128"/>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itchFamily="34" charset="0"/>
                <a:ea typeface="ヒラギノ角ゴ Pro W3" pitchFamily="-84" charset="-128"/>
              </a:defRPr>
            </a:lvl1pPr>
            <a:lvl2pPr marL="742950" indent="-285750" defTabSz="931863" eaLnBrk="0" hangingPunct="0">
              <a:spcBef>
                <a:spcPct val="30000"/>
              </a:spcBef>
              <a:defRPr sz="1200">
                <a:solidFill>
                  <a:schemeClr val="tx1"/>
                </a:solidFill>
                <a:latin typeface="Arial" pitchFamily="34" charset="0"/>
                <a:ea typeface="ヒラギノ角ゴ Pro W3" pitchFamily="-84" charset="-128"/>
              </a:defRPr>
            </a:lvl2pPr>
            <a:lvl3pPr marL="1143000" indent="-228600" defTabSz="931863" eaLnBrk="0" hangingPunct="0">
              <a:spcBef>
                <a:spcPct val="30000"/>
              </a:spcBef>
              <a:defRPr sz="1200">
                <a:solidFill>
                  <a:schemeClr val="tx1"/>
                </a:solidFill>
                <a:latin typeface="Arial" pitchFamily="34" charset="0"/>
                <a:ea typeface="ヒラギノ角ゴ Pro W3" pitchFamily="-84" charset="-128"/>
              </a:defRPr>
            </a:lvl3pPr>
            <a:lvl4pPr marL="1600200" indent="-228600" defTabSz="931863" eaLnBrk="0" hangingPunct="0">
              <a:spcBef>
                <a:spcPct val="30000"/>
              </a:spcBef>
              <a:defRPr sz="1200">
                <a:solidFill>
                  <a:schemeClr val="tx1"/>
                </a:solidFill>
                <a:latin typeface="Arial" pitchFamily="34" charset="0"/>
                <a:ea typeface="ヒラギノ角ゴ Pro W3" pitchFamily="-84" charset="-128"/>
              </a:defRPr>
            </a:lvl4pPr>
            <a:lvl5pPr marL="2057400" indent="-228600" defTabSz="931863" eaLnBrk="0" hangingPunct="0">
              <a:spcBef>
                <a:spcPct val="30000"/>
              </a:spcBef>
              <a:defRPr sz="1200">
                <a:solidFill>
                  <a:schemeClr val="tx1"/>
                </a:solidFill>
                <a:latin typeface="Arial" pitchFamily="34" charset="0"/>
                <a:ea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9pPr>
          </a:lstStyle>
          <a:p>
            <a:pPr>
              <a:spcBef>
                <a:spcPct val="0"/>
              </a:spcBef>
            </a:pPr>
            <a:fld id="{AE69A0C5-AC27-49BD-AC75-A5A55AE5117E}" type="slidenum">
              <a:rPr lang="en-US" altLang="en-US"/>
              <a:pPr>
                <a:spcBef>
                  <a:spcPct val="0"/>
                </a:spcBef>
              </a:pPr>
              <a:t>17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ヒラギノ角ゴ Pro W3" pitchFamily="-84" charset="-128"/>
              </a:rPr>
              <a:t>As a Rotarian, I hope you feel proud about what you are helping accomplish. I hope you now understand why every gift, from every Rotarian, does a world of good. </a:t>
            </a:r>
            <a:br>
              <a:rPr lang="en-US" altLang="en-US" dirty="0">
                <a:latin typeface="Arial" pitchFamily="34" charset="0"/>
                <a:ea typeface="ヒラギノ角ゴ Pro W3" pitchFamily="-84" charset="-128"/>
              </a:rPr>
            </a:br>
            <a:endParaRPr lang="en-US" altLang="en-US" dirty="0">
              <a:latin typeface="Arial" pitchFamily="34" charset="0"/>
              <a:ea typeface="ヒラギノ角ゴ Pro W3" pitchFamily="-84" charset="-128"/>
            </a:endParaRPr>
          </a:p>
          <a:p>
            <a:r>
              <a:rPr lang="en-US" altLang="en-US" dirty="0">
                <a:latin typeface="Arial" pitchFamily="34" charset="0"/>
                <a:ea typeface="ヒラギノ角ゴ Pro W3" pitchFamily="-84" charset="-128"/>
              </a:rPr>
              <a:t>Please join </a:t>
            </a:r>
            <a:r>
              <a:rPr lang="en-US" altLang="en-US" b="1" u="sng" dirty="0">
                <a:latin typeface="Arial" pitchFamily="34" charset="0"/>
                <a:ea typeface="ヒラギノ角ゴ Pro W3" pitchFamily="-84" charset="-128"/>
              </a:rPr>
              <a:t>ME</a:t>
            </a:r>
            <a:r>
              <a:rPr lang="en-US" altLang="en-US" dirty="0">
                <a:latin typeface="Arial" pitchFamily="34" charset="0"/>
                <a:ea typeface="ヒラギノ角ゴ Pro W3" pitchFamily="-84" charset="-128"/>
              </a:rPr>
              <a:t> and </a:t>
            </a:r>
            <a:r>
              <a:rPr lang="en-US" altLang="en-US" b="1" u="sng" dirty="0">
                <a:latin typeface="Arial" pitchFamily="34" charset="0"/>
                <a:ea typeface="ヒラギノ角ゴ Pro W3" pitchFamily="-84" charset="-128"/>
              </a:rPr>
              <a:t>Every Rotarian</a:t>
            </a:r>
            <a:r>
              <a:rPr lang="en-US" altLang="en-US" dirty="0">
                <a:latin typeface="Arial" pitchFamily="34" charset="0"/>
                <a:ea typeface="ヒラギノ角ゴ Pro W3" pitchFamily="-84" charset="-128"/>
              </a:rPr>
              <a:t> in supporting </a:t>
            </a:r>
            <a:r>
              <a:rPr lang="en-US" altLang="en-US" b="1" u="sng" dirty="0">
                <a:latin typeface="Arial" pitchFamily="34" charset="0"/>
                <a:ea typeface="ヒラギノ角ゴ Pro W3" pitchFamily="-84" charset="-128"/>
              </a:rPr>
              <a:t>OUR</a:t>
            </a:r>
            <a:r>
              <a:rPr lang="en-US" altLang="en-US" dirty="0">
                <a:latin typeface="Arial" pitchFamily="34" charset="0"/>
                <a:ea typeface="ヒラギノ角ゴ Pro W3" pitchFamily="-84" charset="-128"/>
              </a:rPr>
              <a:t> Rotary Foundation, </a:t>
            </a:r>
            <a:r>
              <a:rPr lang="en-US" altLang="en-US" b="1" u="sng" dirty="0">
                <a:latin typeface="Arial" pitchFamily="34" charset="0"/>
                <a:ea typeface="ヒラギノ角ゴ Pro W3" pitchFamily="-84" charset="-128"/>
              </a:rPr>
              <a:t>Every Year</a:t>
            </a:r>
            <a:r>
              <a:rPr lang="en-US" altLang="en-US" dirty="0">
                <a:latin typeface="Arial" pitchFamily="34" charset="0"/>
                <a:ea typeface="ヒラギノ角ゴ Pro W3" pitchFamily="-84" charset="-128"/>
              </a:rPr>
              <a:t>.</a:t>
            </a:r>
          </a:p>
          <a:p>
            <a:r>
              <a:rPr lang="en-US" altLang="en-US" dirty="0">
                <a:latin typeface="Arial" pitchFamily="34" charset="0"/>
                <a:ea typeface="ヒラギノ角ゴ Pro W3" pitchFamily="-84" charset="-128"/>
              </a:rPr>
              <a:t>Thank you.</a:t>
            </a:r>
          </a:p>
          <a:p>
            <a:endParaRPr lang="en-US" altLang="en-US" dirty="0">
              <a:latin typeface="Arial" pitchFamily="34" charset="0"/>
              <a:ea typeface="ヒラギノ角ゴ Pro W3" pitchFamily="-84" charset="-128"/>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itchFamily="34" charset="0"/>
                <a:ea typeface="ヒラギノ角ゴ Pro W3" pitchFamily="-84" charset="-128"/>
              </a:defRPr>
            </a:lvl1pPr>
            <a:lvl2pPr marL="742950" indent="-285750" defTabSz="931863" eaLnBrk="0" hangingPunct="0">
              <a:spcBef>
                <a:spcPct val="30000"/>
              </a:spcBef>
              <a:defRPr sz="1200">
                <a:solidFill>
                  <a:schemeClr val="tx1"/>
                </a:solidFill>
                <a:latin typeface="Arial" pitchFamily="34" charset="0"/>
                <a:ea typeface="ヒラギノ角ゴ Pro W3" pitchFamily="-84" charset="-128"/>
              </a:defRPr>
            </a:lvl2pPr>
            <a:lvl3pPr marL="1143000" indent="-228600" defTabSz="931863" eaLnBrk="0" hangingPunct="0">
              <a:spcBef>
                <a:spcPct val="30000"/>
              </a:spcBef>
              <a:defRPr sz="1200">
                <a:solidFill>
                  <a:schemeClr val="tx1"/>
                </a:solidFill>
                <a:latin typeface="Arial" pitchFamily="34" charset="0"/>
                <a:ea typeface="ヒラギノ角ゴ Pro W3" pitchFamily="-84" charset="-128"/>
              </a:defRPr>
            </a:lvl3pPr>
            <a:lvl4pPr marL="1600200" indent="-228600" defTabSz="931863" eaLnBrk="0" hangingPunct="0">
              <a:spcBef>
                <a:spcPct val="30000"/>
              </a:spcBef>
              <a:defRPr sz="1200">
                <a:solidFill>
                  <a:schemeClr val="tx1"/>
                </a:solidFill>
                <a:latin typeface="Arial" pitchFamily="34" charset="0"/>
                <a:ea typeface="ヒラギノ角ゴ Pro W3" pitchFamily="-84" charset="-128"/>
              </a:defRPr>
            </a:lvl4pPr>
            <a:lvl5pPr marL="2057400" indent="-228600" defTabSz="931863" eaLnBrk="0" hangingPunct="0">
              <a:spcBef>
                <a:spcPct val="30000"/>
              </a:spcBef>
              <a:defRPr sz="1200">
                <a:solidFill>
                  <a:schemeClr val="tx1"/>
                </a:solidFill>
                <a:latin typeface="Arial" pitchFamily="34" charset="0"/>
                <a:ea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9pPr>
          </a:lstStyle>
          <a:p>
            <a:pPr>
              <a:spcBef>
                <a:spcPct val="0"/>
              </a:spcBef>
            </a:pPr>
            <a:fld id="{DF10BED5-95D9-4527-BF0A-DEEEDB564DD3}" type="slidenum">
              <a:rPr lang="en-US" altLang="en-US"/>
              <a:pPr>
                <a:spcBef>
                  <a:spcPct val="0"/>
                </a:spcBef>
              </a:pPr>
              <a:t>20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91736214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endParaRPr lang="en-US" altLang="en-US">
              <a:solidFill>
                <a:srgbClr val="FFFFFF"/>
              </a:solidFill>
              <a:latin typeface="Calibri" pitchFamily="34" charset="0"/>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479048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endParaRPr lang="en-US" altLang="en-US">
              <a:solidFill>
                <a:srgbClr val="FFFFFF"/>
              </a:solidFill>
              <a:latin typeface="Calibri" pitchFamily="34" charset="0"/>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3932770"/>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076016938"/>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52787164"/>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4834338"/>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237779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367809761"/>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0199586"/>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226945033"/>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92849764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94836799"/>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8086207"/>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846974"/>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0089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109340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7282924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endParaRPr lang="en-US" altLang="en-US">
              <a:solidFill>
                <a:srgbClr val="FFFFFF"/>
              </a:solidFill>
              <a:latin typeface="Calibri" pitchFamily="34" charset="0"/>
            </a:endParaRPr>
          </a:p>
        </p:txBody>
      </p:sp>
      <p:sp>
        <p:nvSpPr>
          <p:cNvPr id="4" name="Rectangle 3"/>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264799527"/>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endParaRPr lang="en-US" altLang="en-US">
              <a:solidFill>
                <a:srgbClr val="FFFFFF"/>
              </a:solidFill>
              <a:latin typeface="Calibri" pitchFamily="34" charset="0"/>
            </a:endParaRPr>
          </a:p>
        </p:txBody>
      </p:sp>
      <p:sp>
        <p:nvSpPr>
          <p:cNvPr id="4" name="Rectangle 3"/>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184940558"/>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endParaRPr lang="en-US" altLang="en-US">
              <a:solidFill>
                <a:srgbClr val="FFFFFF"/>
              </a:solidFill>
              <a:latin typeface="Calibri" pitchFamily="34" charset="0"/>
            </a:endParaRPr>
          </a:p>
        </p:txBody>
      </p:sp>
      <p:sp>
        <p:nvSpPr>
          <p:cNvPr id="4" name="Rectangle 3"/>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837069589"/>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endParaRPr lang="en-US" altLang="en-US">
              <a:solidFill>
                <a:srgbClr val="FFFFFF"/>
              </a:solidFill>
              <a:latin typeface="Calibri" pitchFamily="34" charset="0"/>
            </a:endParaRPr>
          </a:p>
        </p:txBody>
      </p:sp>
      <p:sp>
        <p:nvSpPr>
          <p:cNvPr id="4" name="Rectangle 3"/>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642370618"/>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endParaRPr lang="en-US" altLang="en-US">
              <a:solidFill>
                <a:srgbClr val="FFFFFF"/>
              </a:solidFill>
              <a:latin typeface="Calibri" pitchFamily="34" charset="0"/>
            </a:endParaRPr>
          </a:p>
        </p:txBody>
      </p:sp>
      <p:sp>
        <p:nvSpPr>
          <p:cNvPr id="4" name="Rectangle 3"/>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92455434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959024831"/>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9776494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7781335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7949300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81520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endParaRPr lang="en-US" altLang="en-US">
              <a:solidFill>
                <a:srgbClr val="FFFFFF"/>
              </a:solidFill>
              <a:latin typeface="Calibri" pitchFamily="34" charset="0"/>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12672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endParaRPr lang="en-US" altLang="en-US">
              <a:solidFill>
                <a:srgbClr val="FFFFFF"/>
              </a:solidFill>
              <a:latin typeface="Calibri" pitchFamily="34" charset="0"/>
            </a:endParaRPr>
          </a:p>
        </p:txBody>
      </p:sp>
      <p:sp>
        <p:nvSpPr>
          <p:cNvPr id="5" name="Rectangle 4"/>
          <p:cNvSpPr/>
          <p:nvPr userDrawn="1"/>
        </p:nvSpPr>
        <p:spPr>
          <a:xfrm>
            <a:off x="-76200" y="457200"/>
            <a:ext cx="9296400" cy="533400"/>
          </a:xfrm>
          <a:prstGeom prst="rect">
            <a:avLst/>
          </a:prstGeom>
          <a:solidFill>
            <a:srgbClr val="005DAA"/>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857899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endParaRPr lang="en-US" altLang="en-US">
              <a:solidFill>
                <a:srgbClr val="FFFFFF"/>
              </a:solidFill>
              <a:latin typeface="Calibri" pitchFamily="34" charset="0"/>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59152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7.xml"/><Relationship Id="rId7"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a:endParaRPr lang="en-US" altLang="en-US">
              <a:solidFill>
                <a:srgbClr val="FFFFFF"/>
              </a:solidFill>
              <a:latin typeface="Calibri" pitchFamily="34" charset="0"/>
            </a:endParaRPr>
          </a:p>
        </p:txBody>
      </p:sp>
      <p:pic>
        <p:nvPicPr>
          <p:cNvPr id="1027" name="Picture 3"/>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457200" y="6226175"/>
            <a:ext cx="212725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Lst>
  <p:transition spd="med">
    <p:fade/>
  </p:transition>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r"/>
            <a:r>
              <a:rPr lang="en-US" altLang="en-US" sz="900">
                <a:solidFill>
                  <a:srgbClr val="BCBDC0"/>
                </a:solidFill>
                <a:latin typeface="Arial Narrow" pitchFamily="34" charset="0"/>
              </a:rPr>
              <a:t>Doing Good in the World  |  </a:t>
            </a:r>
            <a:fld id="{09146CBD-E20A-4FD6-855E-56A472D7A615}" type="slidenum">
              <a:rPr lang="en-US" altLang="en-US" sz="900">
                <a:solidFill>
                  <a:srgbClr val="BCBDC0"/>
                </a:solidFill>
                <a:latin typeface="Arial Narrow" pitchFamily="34" charset="0"/>
              </a:rPr>
              <a:pPr algn="r"/>
              <a:t>‹#›</a:t>
            </a:fld>
            <a:r>
              <a:rPr lang="en-US" altLang="en-US" sz="900">
                <a:solidFill>
                  <a:srgbClr val="BCBDC0"/>
                </a:solidFill>
                <a:latin typeface="Arial Narrow" pitchFamily="34" charset="0"/>
              </a:rPr>
              <a:t>  </a:t>
            </a:r>
            <a:endParaRPr lang="en-US" altLang="en-US" sz="900">
              <a:solidFill>
                <a:srgbClr val="958D85"/>
              </a:solidFill>
              <a:latin typeface="Arial Narrow" pitchFamily="34" charset="0"/>
            </a:endParaRPr>
          </a:p>
        </p:txBody>
      </p:sp>
      <p:pic>
        <p:nvPicPr>
          <p:cNvPr id="2051" name="Picture 3"/>
          <p:cNvPicPr>
            <a:picLocks noChangeAspect="1"/>
          </p:cNvPicPr>
          <p:nvPr userDrawn="1"/>
        </p:nvPicPr>
        <p:blipFill>
          <a:blip r:embed="rId20" cstate="email">
            <a:extLst>
              <a:ext uri="{28A0092B-C50C-407E-A947-70E740481C1C}">
                <a14:useLocalDpi xmlns:a14="http://schemas.microsoft.com/office/drawing/2010/main"/>
              </a:ext>
            </a:extLst>
          </a:blip>
          <a:srcRect/>
          <a:stretch>
            <a:fillRect/>
          </a:stretch>
        </p:blipFill>
        <p:spPr bwMode="auto">
          <a:xfrm>
            <a:off x="457200" y="6226175"/>
            <a:ext cx="212725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62" r:id="rId6"/>
    <p:sldLayoutId id="2147484363" r:id="rId7"/>
    <p:sldLayoutId id="2147484364" r:id="rId8"/>
    <p:sldLayoutId id="2147484365" r:id="rId9"/>
    <p:sldLayoutId id="2147484366" r:id="rId10"/>
    <p:sldLayoutId id="2147484367" r:id="rId11"/>
    <p:sldLayoutId id="2147484368" r:id="rId12"/>
    <p:sldLayoutId id="2147484369" r:id="rId13"/>
    <p:sldLayoutId id="2147484370" r:id="rId14"/>
    <p:sldLayoutId id="2147484371" r:id="rId15"/>
    <p:sldLayoutId id="2147484384" r:id="rId16"/>
    <p:sldLayoutId id="2147484385" r:id="rId17"/>
    <p:sldLayoutId id="2147484386" r:id="rId18"/>
  </p:sldLayoutIdLst>
  <p:transition spd="med">
    <p:fade/>
  </p:transition>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r"/>
            <a:r>
              <a:rPr lang="en-US" altLang="en-US" sz="900">
                <a:solidFill>
                  <a:srgbClr val="BCBDC0"/>
                </a:solidFill>
                <a:latin typeface="Arial Narrow" pitchFamily="34" charset="0"/>
              </a:rPr>
              <a:t>Doing Good in the World |  </a:t>
            </a:r>
            <a:fld id="{1CA97656-6572-4909-BE5D-5D8C69A3B8B5}" type="slidenum">
              <a:rPr lang="en-US" altLang="en-US" sz="900">
                <a:solidFill>
                  <a:srgbClr val="BCBDC0"/>
                </a:solidFill>
                <a:latin typeface="Arial Narrow" pitchFamily="34" charset="0"/>
              </a:rPr>
              <a:pPr algn="r"/>
              <a:t>‹#›</a:t>
            </a:fld>
            <a:r>
              <a:rPr lang="en-US" altLang="en-US" sz="900">
                <a:solidFill>
                  <a:srgbClr val="BCBDC0"/>
                </a:solidFill>
                <a:latin typeface="Arial Narrow" pitchFamily="34" charset="0"/>
              </a:rPr>
              <a:t>  </a:t>
            </a:r>
            <a:endParaRPr lang="en-US" altLang="en-US" sz="900">
              <a:solidFill>
                <a:srgbClr val="958D85"/>
              </a:solidFill>
              <a:latin typeface="Arial Narrow" pitchFamily="34" charset="0"/>
            </a:endParaRPr>
          </a:p>
        </p:txBody>
      </p:sp>
      <p:pic>
        <p:nvPicPr>
          <p:cNvPr id="3075" name="Picture 4"/>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457200" y="6226175"/>
            <a:ext cx="212725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78" r:id="rId1"/>
    <p:sldLayoutId id="2147484379" r:id="rId2"/>
    <p:sldLayoutId id="2147484380" r:id="rId3"/>
    <p:sldLayoutId id="2147484381" r:id="rId4"/>
    <p:sldLayoutId id="2147484382" r:id="rId5"/>
    <p:sldLayoutId id="2147484383" r:id="rId6"/>
  </p:sldLayoutIdLst>
  <p:transition spd="med">
    <p:fade/>
  </p:transition>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22.png"/><Relationship Id="rId4" Type="http://schemas.openxmlformats.org/officeDocument/2006/relationships/hyperlink" Target="http://www.rotary.org/give" TargetMode="Externa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24.png"/><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23.png"/><Relationship Id="rId2" Type="http://schemas.openxmlformats.org/officeDocument/2006/relationships/diagramData" Target="../diagrams/data2.xml"/><Relationship Id="rId1" Type="http://schemas.openxmlformats.org/officeDocument/2006/relationships/slideLayout" Target="../slideLayouts/slideLayout2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image" Target="../media/image22.png"/><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25.png"/><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image" Target="../media/image26.jpeg"/><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chart" Target="../charts/chart6.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pic>
        <p:nvPicPr>
          <p:cNvPr id="2"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66178" y="1219200"/>
            <a:ext cx="859855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86011" y="3581400"/>
            <a:ext cx="8458201" cy="1569660"/>
          </a:xfrm>
          <a:prstGeom prst="rect">
            <a:avLst/>
          </a:prstGeom>
          <a:noFill/>
        </p:spPr>
        <p:txBody>
          <a:bodyPr wrap="square" rtlCol="0">
            <a:spAutoFit/>
          </a:bodyPr>
          <a:lstStyle/>
          <a:p>
            <a:pPr algn="ctr"/>
            <a:r>
              <a:rPr lang="en-US" sz="3200" b="1" dirty="0"/>
              <a:t>A program for </a:t>
            </a:r>
            <a:r>
              <a:rPr lang="en-US" sz="3200" b="1" dirty="0">
                <a:solidFill>
                  <a:srgbClr val="FFC000"/>
                </a:solidFill>
              </a:rPr>
              <a:t>ALL</a:t>
            </a:r>
            <a:r>
              <a:rPr lang="en-US" sz="3200" b="1" dirty="0"/>
              <a:t> </a:t>
            </a:r>
            <a:r>
              <a:rPr lang="en-US" sz="3200" b="1" dirty="0">
                <a:solidFill>
                  <a:schemeClr val="tx2"/>
                </a:solidFill>
              </a:rPr>
              <a:t>Rotarians</a:t>
            </a:r>
            <a:r>
              <a:rPr lang="en-US" sz="3200" b="1" dirty="0"/>
              <a:t> to demonstrate their support for </a:t>
            </a:r>
          </a:p>
          <a:p>
            <a:pPr algn="ctr"/>
            <a:r>
              <a:rPr lang="en-US" sz="3200" b="1" dirty="0"/>
              <a:t>The Rotary Foundation</a:t>
            </a:r>
          </a:p>
        </p:txBody>
      </p:sp>
    </p:spTree>
    <p:extLst>
      <p:ext uri="{BB962C8B-B14F-4D97-AF65-F5344CB8AC3E}">
        <p14:creationId xmlns:p14="http://schemas.microsoft.com/office/powerpoint/2010/main" val="1165658864"/>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2743200" y="457200"/>
            <a:ext cx="3873176" cy="461665"/>
          </a:xfrm>
          <a:prstGeom prst="rect">
            <a:avLst/>
          </a:prstGeom>
          <a:noFill/>
        </p:spPr>
        <p:txBody>
          <a:bodyPr wrap="none" rtlCol="0">
            <a:spAutoFit/>
          </a:bodyPr>
          <a:lstStyle/>
          <a:p>
            <a:r>
              <a:rPr lang="en-US" b="1" dirty="0"/>
              <a:t>Annual Fund Chair - Role</a:t>
            </a:r>
          </a:p>
        </p:txBody>
      </p:sp>
      <p:sp>
        <p:nvSpPr>
          <p:cNvPr id="3" name="TextBox 2"/>
          <p:cNvSpPr txBox="1"/>
          <p:nvPr/>
        </p:nvSpPr>
        <p:spPr>
          <a:xfrm>
            <a:off x="1219200" y="1371600"/>
            <a:ext cx="6006773" cy="4154984"/>
          </a:xfrm>
          <a:prstGeom prst="rect">
            <a:avLst/>
          </a:prstGeom>
          <a:noFill/>
        </p:spPr>
        <p:txBody>
          <a:bodyPr wrap="none" rtlCol="0">
            <a:spAutoFit/>
          </a:bodyPr>
          <a:lstStyle/>
          <a:p>
            <a:pPr marL="342900" indent="-342900">
              <a:buFont typeface="Arial" panose="020B0604020202020204" pitchFamily="34" charset="0"/>
              <a:buChar char="•"/>
            </a:pPr>
            <a:r>
              <a:rPr lang="en-US" dirty="0">
                <a:solidFill>
                  <a:srgbClr val="055EAA"/>
                </a:solidFill>
              </a:rPr>
              <a:t>Annalise Club participation levels</a:t>
            </a:r>
          </a:p>
          <a:p>
            <a:pPr marL="342900" indent="-342900">
              <a:buFont typeface="Arial" panose="020B0604020202020204" pitchFamily="34" charset="0"/>
              <a:buChar char="•"/>
            </a:pPr>
            <a:r>
              <a:rPr lang="en-US" dirty="0">
                <a:solidFill>
                  <a:srgbClr val="055EAA"/>
                </a:solidFill>
              </a:rPr>
              <a:t>Contact Club Foundation Chair</a:t>
            </a:r>
          </a:p>
          <a:p>
            <a:pPr marL="342900" indent="-342900">
              <a:buFont typeface="Arial" panose="020B0604020202020204" pitchFamily="34" charset="0"/>
              <a:buChar char="•"/>
            </a:pPr>
            <a:r>
              <a:rPr lang="en-US" dirty="0">
                <a:solidFill>
                  <a:srgbClr val="055EAA"/>
                </a:solidFill>
              </a:rPr>
              <a:t>Discuss Foundation Goals (or lack of)</a:t>
            </a:r>
          </a:p>
          <a:p>
            <a:pPr marL="342900" indent="-342900">
              <a:buFont typeface="Arial" panose="020B0604020202020204" pitchFamily="34" charset="0"/>
              <a:buChar char="•"/>
            </a:pPr>
            <a:r>
              <a:rPr lang="en-US" dirty="0">
                <a:solidFill>
                  <a:srgbClr val="055EAA"/>
                </a:solidFill>
              </a:rPr>
              <a:t>Request a Club visit to speak on EREY</a:t>
            </a:r>
          </a:p>
          <a:p>
            <a:pPr marL="342900" indent="-342900">
              <a:buFont typeface="Arial" panose="020B0604020202020204" pitchFamily="34" charset="0"/>
              <a:buChar char="•"/>
            </a:pPr>
            <a:r>
              <a:rPr lang="en-US" dirty="0">
                <a:solidFill>
                  <a:srgbClr val="055EAA"/>
                </a:solidFill>
              </a:rPr>
              <a:t>Present the benefits of EREY</a:t>
            </a:r>
          </a:p>
          <a:p>
            <a:pPr marL="342900" indent="-342900">
              <a:buFont typeface="Arial" panose="020B0604020202020204" pitchFamily="34" charset="0"/>
              <a:buChar char="•"/>
            </a:pPr>
            <a:r>
              <a:rPr lang="en-US" dirty="0">
                <a:solidFill>
                  <a:srgbClr val="055EAA"/>
                </a:solidFill>
              </a:rPr>
              <a:t>ASK for participation</a:t>
            </a:r>
          </a:p>
          <a:p>
            <a:pPr marL="342900" indent="-342900">
              <a:buFont typeface="Arial" panose="020B0604020202020204" pitchFamily="34" charset="0"/>
              <a:buChar char="•"/>
            </a:pPr>
            <a:r>
              <a:rPr lang="en-US" dirty="0">
                <a:solidFill>
                  <a:srgbClr val="055EAA"/>
                </a:solidFill>
              </a:rPr>
              <a:t>Explain recurring giving</a:t>
            </a:r>
          </a:p>
          <a:p>
            <a:pPr marL="342900" indent="-342900">
              <a:buFont typeface="Arial" panose="020B0604020202020204" pitchFamily="34" charset="0"/>
              <a:buChar char="•"/>
            </a:pPr>
            <a:r>
              <a:rPr lang="en-US" dirty="0">
                <a:solidFill>
                  <a:srgbClr val="055EAA"/>
                </a:solidFill>
              </a:rPr>
              <a:t>Distribute forms (and collect on the visit)</a:t>
            </a:r>
          </a:p>
          <a:p>
            <a:pPr marL="342900" indent="-342900">
              <a:buFont typeface="Arial" panose="020B0604020202020204" pitchFamily="34" charset="0"/>
              <a:buChar char="•"/>
            </a:pPr>
            <a:r>
              <a:rPr lang="en-US" dirty="0">
                <a:solidFill>
                  <a:srgbClr val="055EAA"/>
                </a:solidFill>
              </a:rPr>
              <a:t>Submit forms to RISPPO</a:t>
            </a:r>
          </a:p>
          <a:p>
            <a:pPr marL="342900" indent="-342900">
              <a:buFont typeface="Arial" panose="020B0604020202020204" pitchFamily="34" charset="0"/>
              <a:buChar char="•"/>
            </a:pPr>
            <a:r>
              <a:rPr lang="en-US" dirty="0">
                <a:solidFill>
                  <a:srgbClr val="055EAA"/>
                </a:solidFill>
              </a:rPr>
              <a:t>Track engagement</a:t>
            </a:r>
          </a:p>
          <a:p>
            <a:endParaRPr lang="en-US" dirty="0"/>
          </a:p>
        </p:txBody>
      </p:sp>
    </p:spTree>
    <p:extLst>
      <p:ext uri="{BB962C8B-B14F-4D97-AF65-F5344CB8AC3E}">
        <p14:creationId xmlns:p14="http://schemas.microsoft.com/office/powerpoint/2010/main" val="1964194906"/>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3200400" y="304800"/>
            <a:ext cx="3464410" cy="461665"/>
          </a:xfrm>
          <a:prstGeom prst="rect">
            <a:avLst/>
          </a:prstGeom>
          <a:noFill/>
        </p:spPr>
        <p:txBody>
          <a:bodyPr wrap="none" rtlCol="0">
            <a:spAutoFit/>
          </a:bodyPr>
          <a:lstStyle/>
          <a:p>
            <a:r>
              <a:rPr lang="en-US" b="1" dirty="0"/>
              <a:t>Growing Engagement!</a:t>
            </a:r>
          </a:p>
        </p:txBody>
      </p:sp>
      <p:sp>
        <p:nvSpPr>
          <p:cNvPr id="3" name="TextBox 2"/>
          <p:cNvSpPr txBox="1"/>
          <p:nvPr/>
        </p:nvSpPr>
        <p:spPr>
          <a:xfrm>
            <a:off x="685800" y="914400"/>
            <a:ext cx="8001001" cy="5878532"/>
          </a:xfrm>
          <a:prstGeom prst="rect">
            <a:avLst/>
          </a:prstGeom>
          <a:noFill/>
        </p:spPr>
        <p:txBody>
          <a:bodyPr wrap="square" rtlCol="0">
            <a:spAutoFit/>
          </a:bodyPr>
          <a:lstStyle/>
          <a:p>
            <a:pPr marL="342900" indent="-342900">
              <a:buFont typeface="Arial" panose="020B0604020202020204" pitchFamily="34" charset="0"/>
              <a:buChar char="•"/>
            </a:pPr>
            <a:r>
              <a:rPr lang="en-US" b="1" dirty="0">
                <a:solidFill>
                  <a:schemeClr val="accent2">
                    <a:lumMod val="50000"/>
                  </a:schemeClr>
                </a:solidFill>
              </a:rPr>
              <a:t>During the presentation ask the following:</a:t>
            </a:r>
            <a:br>
              <a:rPr lang="en-US" b="1" dirty="0">
                <a:solidFill>
                  <a:schemeClr val="accent2">
                    <a:lumMod val="50000"/>
                  </a:schemeClr>
                </a:solidFill>
              </a:rPr>
            </a:br>
            <a:endParaRPr lang="en-US" b="1" dirty="0">
              <a:solidFill>
                <a:schemeClr val="accent2">
                  <a:lumMod val="50000"/>
                </a:schemeClr>
              </a:solidFill>
            </a:endParaRPr>
          </a:p>
          <a:p>
            <a:pPr marL="800100" lvl="1" indent="-342900">
              <a:buFont typeface="Arial" panose="020B0604020202020204" pitchFamily="34" charset="0"/>
              <a:buChar char="•"/>
            </a:pPr>
            <a:r>
              <a:rPr lang="en-US" sz="2000" dirty="0">
                <a:solidFill>
                  <a:srgbClr val="055EAA"/>
                </a:solidFill>
              </a:rPr>
              <a:t>Do you give to a particular charity on a regular basis?</a:t>
            </a:r>
            <a:br>
              <a:rPr lang="en-US" sz="2000" dirty="0">
                <a:solidFill>
                  <a:srgbClr val="055EAA"/>
                </a:solidFill>
              </a:rPr>
            </a:br>
            <a:endParaRPr lang="en-US" sz="2000" dirty="0">
              <a:solidFill>
                <a:srgbClr val="055EAA"/>
              </a:solidFill>
            </a:endParaRPr>
          </a:p>
          <a:p>
            <a:pPr marL="800100" lvl="1" indent="-342900">
              <a:buFont typeface="Arial" panose="020B0604020202020204" pitchFamily="34" charset="0"/>
              <a:buChar char="•"/>
            </a:pPr>
            <a:r>
              <a:rPr lang="en-US" sz="2000" dirty="0">
                <a:solidFill>
                  <a:srgbClr val="055EAA"/>
                </a:solidFill>
              </a:rPr>
              <a:t>Have you ever investigated the administration costs of the charity that you give regularly to?</a:t>
            </a:r>
            <a:br>
              <a:rPr lang="en-US" sz="2000" dirty="0">
                <a:solidFill>
                  <a:srgbClr val="055EAA"/>
                </a:solidFill>
              </a:rPr>
            </a:br>
            <a:endParaRPr lang="en-US" sz="2000" dirty="0">
              <a:solidFill>
                <a:srgbClr val="055EAA"/>
              </a:solidFill>
            </a:endParaRPr>
          </a:p>
          <a:p>
            <a:pPr marL="800100" lvl="1" indent="-342900">
              <a:buFont typeface="Arial" panose="020B0604020202020204" pitchFamily="34" charset="0"/>
              <a:buChar char="•"/>
            </a:pPr>
            <a:r>
              <a:rPr lang="en-US" sz="2000" dirty="0">
                <a:solidFill>
                  <a:srgbClr val="055EAA"/>
                </a:solidFill>
              </a:rPr>
              <a:t>Did you know that </a:t>
            </a:r>
            <a:r>
              <a:rPr lang="en-US" sz="2000" b="1" dirty="0">
                <a:solidFill>
                  <a:srgbClr val="055EAA"/>
                </a:solidFill>
              </a:rPr>
              <a:t>The Rotary Foundation</a:t>
            </a:r>
            <a:r>
              <a:rPr lang="en-US" sz="2000" dirty="0">
                <a:solidFill>
                  <a:srgbClr val="055EAA"/>
                </a:solidFill>
              </a:rPr>
              <a:t> is a charity?</a:t>
            </a:r>
            <a:br>
              <a:rPr lang="en-US" sz="2000" dirty="0">
                <a:solidFill>
                  <a:srgbClr val="055EAA"/>
                </a:solidFill>
              </a:rPr>
            </a:br>
            <a:endParaRPr lang="en-US" sz="2000" dirty="0">
              <a:solidFill>
                <a:srgbClr val="055EAA"/>
              </a:solidFill>
            </a:endParaRPr>
          </a:p>
          <a:p>
            <a:pPr marL="800100" lvl="1" indent="-342900">
              <a:buFont typeface="Arial" panose="020B0604020202020204" pitchFamily="34" charset="0"/>
              <a:buChar char="•"/>
            </a:pPr>
            <a:r>
              <a:rPr lang="en-US" sz="2000" dirty="0">
                <a:solidFill>
                  <a:srgbClr val="055EAA"/>
                </a:solidFill>
              </a:rPr>
              <a:t>Did you know that TRF has one of the lowest administrative costs of any charity in the world?</a:t>
            </a:r>
            <a:br>
              <a:rPr lang="en-US" sz="2000" dirty="0">
                <a:solidFill>
                  <a:srgbClr val="055EAA"/>
                </a:solidFill>
              </a:rPr>
            </a:br>
            <a:endParaRPr lang="en-US" sz="2000" dirty="0">
              <a:solidFill>
                <a:srgbClr val="055EAA"/>
              </a:solidFill>
            </a:endParaRPr>
          </a:p>
          <a:p>
            <a:pPr marL="800100" lvl="1" indent="-342900">
              <a:buFont typeface="Arial" panose="020B0604020202020204" pitchFamily="34" charset="0"/>
              <a:buChar char="•"/>
            </a:pPr>
            <a:r>
              <a:rPr lang="en-US" sz="2000" dirty="0">
                <a:solidFill>
                  <a:srgbClr val="055EAA"/>
                </a:solidFill>
              </a:rPr>
              <a:t>Did you know that giving to TRF is tax deductible?</a:t>
            </a:r>
            <a:br>
              <a:rPr lang="en-US" sz="2000" dirty="0">
                <a:solidFill>
                  <a:srgbClr val="055EAA"/>
                </a:solidFill>
              </a:rPr>
            </a:br>
            <a:endParaRPr lang="en-US" sz="2000" dirty="0">
              <a:solidFill>
                <a:srgbClr val="055EAA"/>
              </a:solidFill>
            </a:endParaRPr>
          </a:p>
          <a:p>
            <a:pPr marL="800100" lvl="1" indent="-342900">
              <a:buFont typeface="Arial" panose="020B0604020202020204" pitchFamily="34" charset="0"/>
              <a:buChar char="•"/>
            </a:pPr>
            <a:r>
              <a:rPr lang="en-US" sz="2000" dirty="0">
                <a:solidFill>
                  <a:srgbClr val="055EAA"/>
                </a:solidFill>
              </a:rPr>
              <a:t>Would you consider giving to your charity TRF, on a recurring basis?</a:t>
            </a:r>
          </a:p>
          <a:p>
            <a:pPr marL="800100" lvl="1" indent="-342900">
              <a:buFont typeface="Arial" panose="020B0604020202020204" pitchFamily="34" charset="0"/>
              <a:buChar char="•"/>
            </a:pPr>
            <a:endParaRPr lang="en-US" dirty="0">
              <a:solidFill>
                <a:srgbClr val="055EAA"/>
              </a:solidFill>
            </a:endParaRPr>
          </a:p>
          <a:p>
            <a:endParaRPr lang="en-US" dirty="0"/>
          </a:p>
        </p:txBody>
      </p:sp>
    </p:spTree>
    <p:extLst>
      <p:ext uri="{BB962C8B-B14F-4D97-AF65-F5344CB8AC3E}">
        <p14:creationId xmlns:p14="http://schemas.microsoft.com/office/powerpoint/2010/main" val="137379791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5602" name="Rectangle 5"/>
          <p:cNvSpPr>
            <a:spLocks noChangeArrowheads="1"/>
          </p:cNvSpPr>
          <p:nvPr/>
        </p:nvSpPr>
        <p:spPr bwMode="auto">
          <a:xfrm>
            <a:off x="228600" y="1627188"/>
            <a:ext cx="35702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endParaRPr lang="en-US" altLang="en-US" sz="2800" b="1">
              <a:solidFill>
                <a:srgbClr val="01B4E7"/>
              </a:solidFill>
            </a:endParaRPr>
          </a:p>
          <a:p>
            <a:pPr eaLnBrk="1" hangingPunct="1"/>
            <a:endParaRPr lang="en-US" altLang="en-US" sz="2800">
              <a:solidFill>
                <a:srgbClr val="58585A"/>
              </a:solidFill>
            </a:endParaRPr>
          </a:p>
        </p:txBody>
      </p:sp>
      <p:pic>
        <p:nvPicPr>
          <p:cNvPr id="25604"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2036" y="344885"/>
            <a:ext cx="3434763" cy="50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5"/>
          <p:cNvSpPr>
            <a:spLocks noChangeArrowheads="1"/>
          </p:cNvSpPr>
          <p:nvPr/>
        </p:nvSpPr>
        <p:spPr bwMode="auto">
          <a:xfrm>
            <a:off x="5519738" y="1785938"/>
            <a:ext cx="2971800" cy="355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r>
              <a:rPr lang="en-US" altLang="en-US" sz="2300" b="1">
                <a:solidFill>
                  <a:srgbClr val="01B4E7"/>
                </a:solidFill>
                <a:latin typeface="Arial Narrow" pitchFamily="34" charset="0"/>
              </a:rPr>
              <a:t>Ensure that we have sufficient funds to operate our Foundation</a:t>
            </a:r>
          </a:p>
          <a:p>
            <a:pPr eaLnBrk="1" hangingPunct="1"/>
            <a:endParaRPr lang="en-US" altLang="en-US" sz="2300">
              <a:solidFill>
                <a:srgbClr val="58585A"/>
              </a:solidFill>
              <a:latin typeface="Arial Narrow" pitchFamily="34" charset="0"/>
            </a:endParaRPr>
          </a:p>
          <a:p>
            <a:pPr eaLnBrk="1" hangingPunct="1"/>
            <a:r>
              <a:rPr lang="en-US" altLang="en-US" sz="2300" b="1">
                <a:solidFill>
                  <a:srgbClr val="01B4E7"/>
                </a:solidFill>
                <a:latin typeface="Arial Narrow" pitchFamily="34" charset="0"/>
              </a:rPr>
              <a:t>Maintain a fully funded operating reserve</a:t>
            </a:r>
          </a:p>
          <a:p>
            <a:pPr eaLnBrk="1" hangingPunct="1"/>
            <a:endParaRPr lang="en-US" altLang="en-US" sz="2300" b="1">
              <a:solidFill>
                <a:srgbClr val="01B4E7"/>
              </a:solidFill>
              <a:latin typeface="Arial Narrow" pitchFamily="34" charset="0"/>
            </a:endParaRPr>
          </a:p>
          <a:p>
            <a:pPr eaLnBrk="1" hangingPunct="1"/>
            <a:r>
              <a:rPr lang="en-US" altLang="en-US" sz="2300" b="1">
                <a:solidFill>
                  <a:srgbClr val="01B4E7"/>
                </a:solidFill>
                <a:latin typeface="Arial Narrow" pitchFamily="34" charset="0"/>
              </a:rPr>
              <a:t>Transfer surplus funds to the Endowment Fund</a:t>
            </a:r>
          </a:p>
          <a:p>
            <a:pPr eaLnBrk="1" hangingPunct="1">
              <a:buFont typeface="Arial" pitchFamily="34" charset="0"/>
              <a:buChar char="•"/>
            </a:pPr>
            <a:endParaRPr lang="en-US" altLang="en-US" sz="1800">
              <a:solidFill>
                <a:srgbClr val="58585A"/>
              </a:solidFill>
            </a:endParaRPr>
          </a:p>
        </p:txBody>
      </p:sp>
      <p:cxnSp>
        <p:nvCxnSpPr>
          <p:cNvPr id="9" name="Straight Connector 8"/>
          <p:cNvCxnSpPr/>
          <p:nvPr/>
        </p:nvCxnSpPr>
        <p:spPr>
          <a:xfrm flipH="1">
            <a:off x="4953000" y="1157288"/>
            <a:ext cx="0" cy="5146675"/>
          </a:xfrm>
          <a:prstGeom prst="line">
            <a:avLst/>
          </a:prstGeom>
          <a:ln>
            <a:solidFill>
              <a:srgbClr val="005DAA"/>
            </a:solidFill>
          </a:ln>
          <a:effectLst/>
        </p:spPr>
        <p:style>
          <a:lnRef idx="2">
            <a:schemeClr val="accent1"/>
          </a:lnRef>
          <a:fillRef idx="0">
            <a:schemeClr val="accent1"/>
          </a:fillRef>
          <a:effectRef idx="1">
            <a:schemeClr val="accent1"/>
          </a:effectRef>
          <a:fontRef idx="minor">
            <a:schemeClr val="tx1"/>
          </a:fontRef>
        </p:style>
      </p:cxnSp>
      <p:sp>
        <p:nvSpPr>
          <p:cNvPr id="25607" name="TextBox 2"/>
          <p:cNvSpPr txBox="1">
            <a:spLocks noChangeArrowheads="1"/>
          </p:cNvSpPr>
          <p:nvPr/>
        </p:nvSpPr>
        <p:spPr bwMode="auto">
          <a:xfrm>
            <a:off x="5154613" y="1241425"/>
            <a:ext cx="284638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r>
              <a:rPr lang="en-US" altLang="en-US" sz="1700" b="1">
                <a:solidFill>
                  <a:srgbClr val="17458F"/>
                </a:solidFill>
                <a:latin typeface="Arial Narrow" pitchFamily="34" charset="0"/>
              </a:rPr>
              <a:t>OUR LONG-TERM STRATEGY...</a:t>
            </a:r>
          </a:p>
        </p:txBody>
      </p:sp>
      <p:sp>
        <p:nvSpPr>
          <p:cNvPr id="25608" name="TextBox 15"/>
          <p:cNvSpPr txBox="1">
            <a:spLocks noChangeArrowheads="1"/>
          </p:cNvSpPr>
          <p:nvPr/>
        </p:nvSpPr>
        <p:spPr bwMode="auto">
          <a:xfrm>
            <a:off x="34925" y="1238250"/>
            <a:ext cx="49180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r>
              <a:rPr lang="en-US" altLang="en-US" sz="1700" b="1">
                <a:solidFill>
                  <a:srgbClr val="17458F"/>
                </a:solidFill>
                <a:latin typeface="Arial Narrow" pitchFamily="34" charset="0"/>
              </a:rPr>
              <a:t>THE ROTARY FOUNDATION’S EXPENDITURES GO TO...</a:t>
            </a:r>
          </a:p>
        </p:txBody>
      </p:sp>
      <p:pic>
        <p:nvPicPr>
          <p:cNvPr id="25609" name="Picture 10"/>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l="7549" t="3043" r="5566"/>
          <a:stretch>
            <a:fillRect/>
          </a:stretch>
        </p:blipFill>
        <p:spPr bwMode="auto">
          <a:xfrm>
            <a:off x="247389" y="1673225"/>
            <a:ext cx="4449763" cy="45989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84009" y="338069"/>
            <a:ext cx="4968027" cy="584775"/>
          </a:xfrm>
          <a:prstGeom prst="rect">
            <a:avLst/>
          </a:prstGeom>
        </p:spPr>
        <p:txBody>
          <a:bodyPr wrap="none">
            <a:spAutoFit/>
          </a:bodyPr>
          <a:lstStyle/>
          <a:p>
            <a:pPr eaLnBrk="1" hangingPunct="1"/>
            <a:r>
              <a:rPr lang="en-US" altLang="en-US" sz="3200" b="1" dirty="0">
                <a:solidFill>
                  <a:srgbClr val="FFC000"/>
                </a:solidFill>
                <a:latin typeface="Arial Narrow Bold" pitchFamily="-84" charset="0"/>
              </a:rPr>
              <a:t>DOING GOOD IN THE WORLD</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3200400" y="304800"/>
            <a:ext cx="3464410" cy="461665"/>
          </a:xfrm>
          <a:prstGeom prst="rect">
            <a:avLst/>
          </a:prstGeom>
          <a:noFill/>
        </p:spPr>
        <p:txBody>
          <a:bodyPr wrap="none" rtlCol="0">
            <a:spAutoFit/>
          </a:bodyPr>
          <a:lstStyle/>
          <a:p>
            <a:r>
              <a:rPr lang="en-US" b="1" dirty="0"/>
              <a:t>Growing Engagement!</a:t>
            </a:r>
          </a:p>
        </p:txBody>
      </p:sp>
      <p:sp>
        <p:nvSpPr>
          <p:cNvPr id="3" name="TextBox 2"/>
          <p:cNvSpPr txBox="1"/>
          <p:nvPr/>
        </p:nvSpPr>
        <p:spPr>
          <a:xfrm>
            <a:off x="457200" y="838200"/>
            <a:ext cx="8001001" cy="5570756"/>
          </a:xfrm>
          <a:prstGeom prst="rect">
            <a:avLst/>
          </a:prstGeom>
          <a:noFill/>
        </p:spPr>
        <p:txBody>
          <a:bodyPr wrap="square" rtlCol="0">
            <a:spAutoFit/>
          </a:bodyPr>
          <a:lstStyle/>
          <a:p>
            <a:pPr marL="342900" indent="-342900">
              <a:buFont typeface="Arial" panose="020B0604020202020204" pitchFamily="34" charset="0"/>
              <a:buChar char="•"/>
            </a:pPr>
            <a:r>
              <a:rPr lang="en-US" b="1" dirty="0">
                <a:solidFill>
                  <a:srgbClr val="055EAA"/>
                </a:solidFill>
              </a:rPr>
              <a:t>EREY giving and recognition</a:t>
            </a:r>
            <a:br>
              <a:rPr lang="en-US" b="1" dirty="0">
                <a:solidFill>
                  <a:srgbClr val="055EAA"/>
                </a:solidFill>
              </a:rPr>
            </a:br>
            <a:endParaRPr lang="en-US" b="1" dirty="0">
              <a:solidFill>
                <a:srgbClr val="055EAA"/>
              </a:solidFill>
            </a:endParaRPr>
          </a:p>
          <a:p>
            <a:pPr marL="800100" lvl="1" indent="-342900">
              <a:buFont typeface="Arial" panose="020B0604020202020204" pitchFamily="34" charset="0"/>
              <a:buChar char="•"/>
            </a:pPr>
            <a:r>
              <a:rPr lang="en-US" sz="2000" b="1" dirty="0">
                <a:solidFill>
                  <a:srgbClr val="055EAA"/>
                </a:solidFill>
              </a:rPr>
              <a:t>Annual Fund</a:t>
            </a:r>
            <a:br>
              <a:rPr lang="en-US" sz="2000" b="1" dirty="0">
                <a:solidFill>
                  <a:srgbClr val="055EAA"/>
                </a:solidFill>
              </a:rPr>
            </a:br>
            <a:br>
              <a:rPr lang="en-US" sz="2000" b="1" dirty="0">
                <a:solidFill>
                  <a:srgbClr val="055EAA"/>
                </a:solidFill>
              </a:rPr>
            </a:br>
            <a:r>
              <a:rPr lang="en-US" sz="2000" b="1" dirty="0">
                <a:solidFill>
                  <a:srgbClr val="055EAA"/>
                </a:solidFill>
              </a:rPr>
              <a:t> </a:t>
            </a:r>
          </a:p>
          <a:p>
            <a:pPr marL="800100" lvl="1" indent="-342900">
              <a:buFont typeface="Arial" panose="020B0604020202020204" pitchFamily="34" charset="0"/>
              <a:buChar char="•"/>
            </a:pPr>
            <a:r>
              <a:rPr lang="en-US" sz="2000" b="1" dirty="0">
                <a:solidFill>
                  <a:srgbClr val="055EAA"/>
                </a:solidFill>
              </a:rPr>
              <a:t>Polio</a:t>
            </a:r>
            <a:br>
              <a:rPr lang="en-US" sz="2000" b="1" dirty="0">
                <a:solidFill>
                  <a:srgbClr val="055EAA"/>
                </a:solidFill>
              </a:rPr>
            </a:br>
            <a:br>
              <a:rPr lang="en-US" sz="2000" b="1" dirty="0">
                <a:solidFill>
                  <a:srgbClr val="055EAA"/>
                </a:solidFill>
              </a:rPr>
            </a:br>
            <a:endParaRPr lang="en-US" sz="2000" b="1" dirty="0">
              <a:solidFill>
                <a:srgbClr val="055EAA"/>
              </a:solidFill>
            </a:endParaRPr>
          </a:p>
          <a:p>
            <a:pPr marL="800100" lvl="1" indent="-342900">
              <a:buFont typeface="Arial" panose="020B0604020202020204" pitchFamily="34" charset="0"/>
              <a:buChar char="•"/>
            </a:pPr>
            <a:r>
              <a:rPr lang="en-US" sz="2000" b="1" dirty="0">
                <a:solidFill>
                  <a:srgbClr val="055EAA"/>
                </a:solidFill>
              </a:rPr>
              <a:t>Paul Harris Fellow Recognition</a:t>
            </a:r>
            <a:br>
              <a:rPr lang="en-US" sz="2000" b="1" dirty="0">
                <a:solidFill>
                  <a:srgbClr val="055EAA"/>
                </a:solidFill>
              </a:rPr>
            </a:br>
            <a:br>
              <a:rPr lang="en-US" sz="2000" b="1" dirty="0">
                <a:solidFill>
                  <a:srgbClr val="055EAA"/>
                </a:solidFill>
              </a:rPr>
            </a:br>
            <a:endParaRPr lang="en-US" sz="2000" b="1" dirty="0">
              <a:solidFill>
                <a:srgbClr val="055EAA"/>
              </a:solidFill>
            </a:endParaRPr>
          </a:p>
          <a:p>
            <a:pPr marL="800100" lvl="1" indent="-342900">
              <a:buFont typeface="Arial" panose="020B0604020202020204" pitchFamily="34" charset="0"/>
              <a:buChar char="•"/>
            </a:pPr>
            <a:r>
              <a:rPr lang="en-US" sz="2000" b="1" dirty="0">
                <a:solidFill>
                  <a:srgbClr val="055EAA"/>
                </a:solidFill>
              </a:rPr>
              <a:t>Paul Harris Society</a:t>
            </a:r>
            <a:br>
              <a:rPr lang="en-US" sz="2000" b="1" dirty="0">
                <a:solidFill>
                  <a:srgbClr val="055EAA"/>
                </a:solidFill>
              </a:rPr>
            </a:br>
            <a:br>
              <a:rPr lang="en-US" sz="2000" b="1" dirty="0">
                <a:solidFill>
                  <a:srgbClr val="055EAA"/>
                </a:solidFill>
              </a:rPr>
            </a:br>
            <a:endParaRPr lang="en-US" sz="2000" b="1" dirty="0">
              <a:solidFill>
                <a:srgbClr val="055EAA"/>
              </a:solidFill>
            </a:endParaRPr>
          </a:p>
          <a:p>
            <a:pPr marL="800100" lvl="1" indent="-342900">
              <a:buFont typeface="Arial" panose="020B0604020202020204" pitchFamily="34" charset="0"/>
              <a:buChar char="•"/>
            </a:pPr>
            <a:r>
              <a:rPr lang="en-US" sz="2000" b="1" dirty="0">
                <a:solidFill>
                  <a:srgbClr val="055EAA"/>
                </a:solidFill>
              </a:rPr>
              <a:t>Major Donor Recognition</a:t>
            </a:r>
            <a:endParaRPr lang="en-US" sz="2000" dirty="0">
              <a:solidFill>
                <a:srgbClr val="055EAA"/>
              </a:solidFill>
            </a:endParaRPr>
          </a:p>
          <a:p>
            <a:pPr marL="800100" lvl="1" indent="-342900">
              <a:buFont typeface="Arial" panose="020B0604020202020204" pitchFamily="34" charset="0"/>
              <a:buChar char="•"/>
            </a:pPr>
            <a:endParaRPr lang="en-US" dirty="0">
              <a:solidFill>
                <a:srgbClr val="055EAA"/>
              </a:solidFill>
            </a:endParaRPr>
          </a:p>
          <a:p>
            <a:endParaRPr lang="en-US" dirty="0"/>
          </a:p>
        </p:txBody>
      </p:sp>
      <p:pic>
        <p:nvPicPr>
          <p:cNvPr id="5" name="Picture 2" descr="Image result for rotary major donor p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5105400"/>
            <a:ext cx="817339" cy="8269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clubrunner.blob.core.windows.net/00000050176/thumb/PhotoAlbum/rotary-custom-pins-clip-art/PHF-New-Level-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8330" y="3298378"/>
            <a:ext cx="577572" cy="5795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7685" y="2471433"/>
            <a:ext cx="438670" cy="567822"/>
          </a:xfrm>
          <a:prstGeom prst="rect">
            <a:avLst/>
          </a:prstGeom>
        </p:spPr>
      </p:pic>
      <p:pic>
        <p:nvPicPr>
          <p:cNvPr id="8" name="Picture 7"/>
          <p:cNvPicPr>
            <a:picLocks noChangeAspect="1"/>
          </p:cNvPicPr>
          <p:nvPr/>
        </p:nvPicPr>
        <p:blipFill>
          <a:blip r:embed="rId5">
            <a:clrChange>
              <a:clrFrom>
                <a:srgbClr val="FCFDF5"/>
              </a:clrFrom>
              <a:clrTo>
                <a:srgbClr val="FCFDF5">
                  <a:alpha val="0"/>
                </a:srgbClr>
              </a:clrTo>
            </a:clrChange>
            <a:extLst>
              <a:ext uri="{28A0092B-C50C-407E-A947-70E740481C1C}">
                <a14:useLocalDpi xmlns:a14="http://schemas.microsoft.com/office/drawing/2010/main" val="0"/>
              </a:ext>
            </a:extLst>
          </a:blip>
          <a:stretch>
            <a:fillRect/>
          </a:stretch>
        </p:blipFill>
        <p:spPr>
          <a:xfrm>
            <a:off x="6107685" y="1571412"/>
            <a:ext cx="557125" cy="573806"/>
          </a:xfrm>
          <a:prstGeom prst="rect">
            <a:avLst/>
          </a:prstGeom>
        </p:spPr>
      </p:pic>
      <p:pic>
        <p:nvPicPr>
          <p:cNvPr id="9" name="Picture 2" descr="http://clubrunner.blob.core.windows.net/00000003404/thumb/PhotoAlbum/rotary-custom-pins/PHS-Template-Number-2B.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7444" y="4083286"/>
            <a:ext cx="429649" cy="947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507047"/>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524" y="19050"/>
            <a:ext cx="9107405" cy="6000750"/>
          </a:xfrm>
          <a:prstGeom prst="rect">
            <a:avLst/>
          </a:prstGeom>
        </p:spPr>
      </p:pic>
    </p:spTree>
    <p:extLst>
      <p:ext uri="{BB962C8B-B14F-4D97-AF65-F5344CB8AC3E}">
        <p14:creationId xmlns:p14="http://schemas.microsoft.com/office/powerpoint/2010/main" val="1334536063"/>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pic>
        <p:nvPicPr>
          <p:cNvPr id="28674" name="Picture 2" descr="U:\Temporary\Travel\Presentations\pictures\hospital.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84250"/>
            <a:ext cx="91440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p:cNvSpPr>
            <a:spLocks noGrp="1"/>
          </p:cNvSpPr>
          <p:nvPr>
            <p:ph type="title" idx="4294967295"/>
          </p:nvPr>
        </p:nvSpPr>
        <p:spPr bwMode="auto">
          <a:xfrm>
            <a:off x="0" y="204788"/>
            <a:ext cx="91440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en-US" altLang="en-US" sz="2800" b="1" dirty="0">
                <a:latin typeface="Arial Narrow" pitchFamily="34" charset="0"/>
              </a:rPr>
              <a:t>MAKE THE ROTARY FOUNDATION YOUR CHARITY OF CHOICE!</a:t>
            </a:r>
          </a:p>
        </p:txBody>
      </p:sp>
      <p:sp>
        <p:nvSpPr>
          <p:cNvPr id="28676" name="Rectangle 2"/>
          <p:cNvSpPr txBox="1">
            <a:spLocks noChangeArrowheads="1"/>
          </p:cNvSpPr>
          <p:nvPr/>
        </p:nvSpPr>
        <p:spPr bwMode="auto">
          <a:xfrm>
            <a:off x="381000" y="4343400"/>
            <a:ext cx="579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ヒラギノ角ゴ Pro W3" pitchFamily="-84" charset="-128"/>
              </a:defRPr>
            </a:lvl1pPr>
            <a:lvl2pPr marL="742950" indent="-285750" defTabSz="457200" eaLnBrk="0" hangingPunct="0">
              <a:defRPr sz="2400">
                <a:solidFill>
                  <a:schemeClr val="tx1"/>
                </a:solidFill>
                <a:latin typeface="Arial" pitchFamily="34" charset="0"/>
                <a:ea typeface="ヒラギノ角ゴ Pro W3" pitchFamily="-84" charset="-128"/>
              </a:defRPr>
            </a:lvl2pPr>
            <a:lvl3pPr marL="1143000" indent="-228600" defTabSz="457200" eaLnBrk="0" hangingPunct="0">
              <a:defRPr sz="2400">
                <a:solidFill>
                  <a:schemeClr val="tx1"/>
                </a:solidFill>
                <a:latin typeface="Arial" pitchFamily="34" charset="0"/>
                <a:ea typeface="ヒラギノ角ゴ Pro W3" pitchFamily="-84" charset="-128"/>
              </a:defRPr>
            </a:lvl3pPr>
            <a:lvl4pPr marL="1600200" indent="-228600" defTabSz="457200" eaLnBrk="0" hangingPunct="0">
              <a:defRPr sz="2400">
                <a:solidFill>
                  <a:schemeClr val="tx1"/>
                </a:solidFill>
                <a:latin typeface="Arial" pitchFamily="34" charset="0"/>
                <a:ea typeface="ヒラギノ角ゴ Pro W3" pitchFamily="-84" charset="-128"/>
              </a:defRPr>
            </a:lvl4pPr>
            <a:lvl5pPr marL="2057400" indent="-228600" defTabSz="457200" eaLnBrk="0" hangingPunct="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buFont typeface="Arial" pitchFamily="34" charset="0"/>
              <a:buNone/>
            </a:pPr>
            <a:r>
              <a:rPr lang="en-US" altLang="en-US" sz="2000" b="1">
                <a:solidFill>
                  <a:srgbClr val="58585A"/>
                </a:solidFill>
              </a:rPr>
              <a:t>Needs identified and implemented by Rotarians</a:t>
            </a:r>
          </a:p>
        </p:txBody>
      </p:sp>
      <p:sp>
        <p:nvSpPr>
          <p:cNvPr id="5" name="Rectangle 2"/>
          <p:cNvSpPr txBox="1">
            <a:spLocks noChangeArrowheads="1"/>
          </p:cNvSpPr>
          <p:nvPr/>
        </p:nvSpPr>
        <p:spPr>
          <a:xfrm>
            <a:off x="381000" y="4724400"/>
            <a:ext cx="8839200" cy="1066800"/>
          </a:xfrm>
          <a:prstGeom prst="rect">
            <a:avLst/>
          </a:prstGeom>
        </p:spPr>
        <p:txBody>
          <a:bodyPr lIns="0" tIns="0" rIns="0" bIns="0" numCol="2"/>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spcBef>
                <a:spcPct val="0"/>
              </a:spcBef>
              <a:spcAft>
                <a:spcPts val="400"/>
              </a:spcAft>
              <a:defRPr/>
            </a:pPr>
            <a:r>
              <a:rPr lang="en-US" sz="2000" dirty="0">
                <a:solidFill>
                  <a:srgbClr val="58585A"/>
                </a:solidFill>
                <a:latin typeface="Arial"/>
                <a:ea typeface="MS PGothic" pitchFamily="34" charset="-128"/>
                <a:cs typeface="Arial"/>
              </a:rPr>
              <a:t>Global network of </a:t>
            </a:r>
            <a:br>
              <a:rPr lang="en-US" sz="2000" dirty="0">
                <a:solidFill>
                  <a:srgbClr val="58585A"/>
                </a:solidFill>
                <a:latin typeface="Arial"/>
                <a:ea typeface="MS PGothic" pitchFamily="34" charset="-128"/>
                <a:cs typeface="Arial"/>
              </a:rPr>
            </a:br>
            <a:r>
              <a:rPr lang="en-US" sz="2000" dirty="0">
                <a:solidFill>
                  <a:srgbClr val="58585A"/>
                </a:solidFill>
                <a:latin typeface="Arial"/>
                <a:ea typeface="MS PGothic" pitchFamily="34" charset="-128"/>
                <a:cs typeface="Arial"/>
              </a:rPr>
              <a:t>compassionate volunteers</a:t>
            </a:r>
          </a:p>
          <a:p>
            <a:pPr marL="228600" indent="-228600">
              <a:spcBef>
                <a:spcPct val="0"/>
              </a:spcBef>
              <a:spcAft>
                <a:spcPts val="400"/>
              </a:spcAft>
              <a:defRPr/>
            </a:pPr>
            <a:r>
              <a:rPr lang="en-US" altLang="ja-JP" sz="2000" dirty="0">
                <a:solidFill>
                  <a:srgbClr val="58585A"/>
                </a:solidFill>
                <a:latin typeface="Arial"/>
                <a:cs typeface="Arial"/>
              </a:rPr>
              <a:t>Rotarian driven</a:t>
            </a:r>
            <a:endParaRPr lang="en-US" sz="2000" dirty="0">
              <a:solidFill>
                <a:srgbClr val="58585A"/>
              </a:solidFill>
              <a:latin typeface="Arial"/>
              <a:ea typeface="MS PGothic" pitchFamily="34" charset="-128"/>
              <a:cs typeface="Arial"/>
            </a:endParaRPr>
          </a:p>
          <a:p>
            <a:pPr marL="228600" indent="-228600">
              <a:spcBef>
                <a:spcPct val="0"/>
              </a:spcBef>
              <a:spcAft>
                <a:spcPts val="400"/>
              </a:spcAft>
              <a:defRPr/>
            </a:pPr>
            <a:r>
              <a:rPr lang="en-US" sz="2000" dirty="0">
                <a:solidFill>
                  <a:srgbClr val="58585A"/>
                </a:solidFill>
                <a:latin typeface="Arial"/>
                <a:ea typeface="MS PGothic" pitchFamily="34" charset="-128"/>
                <a:cs typeface="Arial"/>
              </a:rPr>
              <a:t>Local and international activities</a:t>
            </a:r>
          </a:p>
          <a:p>
            <a:pPr marL="228600" indent="-228600">
              <a:spcBef>
                <a:spcPct val="0"/>
              </a:spcBef>
              <a:spcAft>
                <a:spcPts val="400"/>
              </a:spcAft>
              <a:defRPr/>
            </a:pPr>
            <a:r>
              <a:rPr lang="en-US" sz="2000" dirty="0">
                <a:solidFill>
                  <a:srgbClr val="58585A"/>
                </a:solidFill>
                <a:latin typeface="Arial"/>
                <a:ea typeface="MS PGothic" pitchFamily="34" charset="-128"/>
                <a:cs typeface="Arial"/>
              </a:rPr>
              <a:t>Diligent oversight of funds</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6626" name="Title 2"/>
          <p:cNvSpPr>
            <a:spLocks noGrp="1"/>
          </p:cNvSpPr>
          <p:nvPr>
            <p:ph type="title" idx="4294967295"/>
          </p:nvPr>
        </p:nvSpPr>
        <p:spPr bwMode="auto">
          <a:xfrm>
            <a:off x="190500" y="213085"/>
            <a:ext cx="87630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Arial Narrow" pitchFamily="34" charset="0"/>
              </a:rPr>
              <a:t>HOW WE FUND PROGRAMS – </a:t>
            </a:r>
            <a:r>
              <a:rPr lang="en-US" altLang="en-US" sz="3200" b="1" dirty="0">
                <a:solidFill>
                  <a:srgbClr val="FFC000"/>
                </a:solidFill>
                <a:latin typeface="Arial Narrow" pitchFamily="34" charset="0"/>
              </a:rPr>
              <a:t>SHARE SYSTEM</a:t>
            </a:r>
          </a:p>
        </p:txBody>
      </p:sp>
      <p:pic>
        <p:nvPicPr>
          <p:cNvPr id="26627" name="Picture 9" descr="\\RI-FS13\RotaryShared\BM Images\Brian King\New Areas of Focus Images\20090331_LK_014.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82663"/>
            <a:ext cx="6324600"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8" descr="\\RI-FS13\RotaryShared\BM Images\Brian King\New Areas of Focus Images\DAF_SCHOOLS_LES_CAYES-25.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0" y="984250"/>
            <a:ext cx="4572000"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4572000" y="3922713"/>
            <a:ext cx="4572000" cy="1069975"/>
          </a:xfrm>
          <a:prstGeom prst="rect">
            <a:avLst/>
          </a:prstGeom>
          <a:solidFill>
            <a:schemeClr val="tx1">
              <a:lumMod val="20000"/>
              <a:lumOff val="8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r>
              <a:rPr lang="en-US" sz="2200" b="1" dirty="0">
                <a:solidFill>
                  <a:srgbClr val="005DAA"/>
                </a:solidFill>
                <a:latin typeface="Arial"/>
                <a:cs typeface="Arial"/>
              </a:rPr>
              <a:t>50%</a:t>
            </a:r>
            <a:br>
              <a:rPr lang="en-US" sz="2200" b="1" dirty="0">
                <a:solidFill>
                  <a:srgbClr val="005DAA"/>
                </a:solidFill>
                <a:latin typeface="Arial"/>
                <a:cs typeface="Arial"/>
              </a:rPr>
            </a:br>
            <a:r>
              <a:rPr lang="en-US" sz="2200" b="1" dirty="0">
                <a:solidFill>
                  <a:srgbClr val="005DAA"/>
                </a:solidFill>
                <a:latin typeface="Arial"/>
                <a:cs typeface="Arial"/>
              </a:rPr>
              <a:t>World Fund</a:t>
            </a:r>
          </a:p>
        </p:txBody>
      </p:sp>
      <p:sp>
        <p:nvSpPr>
          <p:cNvPr id="9" name="Rectangle 8"/>
          <p:cNvSpPr/>
          <p:nvPr/>
        </p:nvSpPr>
        <p:spPr>
          <a:xfrm>
            <a:off x="0" y="3922713"/>
            <a:ext cx="4572000" cy="1066800"/>
          </a:xfrm>
          <a:prstGeom prst="rect">
            <a:avLst/>
          </a:prstGeom>
          <a:solidFill>
            <a:schemeClr val="tx1">
              <a:lumMod val="20000"/>
              <a:lumOff val="8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r>
              <a:rPr lang="en-US" sz="2200" b="1" dirty="0">
                <a:solidFill>
                  <a:srgbClr val="005DAA"/>
                </a:solidFill>
                <a:latin typeface="Arial"/>
                <a:cs typeface="Arial"/>
              </a:rPr>
              <a:t>50%</a:t>
            </a:r>
            <a:br>
              <a:rPr lang="en-US" sz="2200" b="1" dirty="0">
                <a:solidFill>
                  <a:srgbClr val="005DAA"/>
                </a:solidFill>
                <a:latin typeface="Arial"/>
                <a:cs typeface="Arial"/>
              </a:rPr>
            </a:br>
            <a:r>
              <a:rPr lang="en-US" sz="2200" b="1" dirty="0">
                <a:solidFill>
                  <a:srgbClr val="005DAA"/>
                </a:solidFill>
                <a:latin typeface="Arial"/>
                <a:cs typeface="Arial"/>
              </a:rPr>
              <a:t>District Designated Fund (DDF)</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7650" name="Title 1"/>
          <p:cNvSpPr>
            <a:spLocks noGrp="1"/>
          </p:cNvSpPr>
          <p:nvPr>
            <p:ph type="title" idx="4294967295"/>
          </p:nvPr>
        </p:nvSpPr>
        <p:spPr bwMode="auto">
          <a:xfrm>
            <a:off x="381000" y="92782"/>
            <a:ext cx="87630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en-US" altLang="en-US" sz="3200" b="1" dirty="0">
                <a:latin typeface="Arial Narrow" pitchFamily="34" charset="0"/>
              </a:rPr>
              <a:t>RECURRING GIVING : </a:t>
            </a:r>
            <a:r>
              <a:rPr lang="en-US" altLang="en-US" sz="3200" b="1" dirty="0">
                <a:solidFill>
                  <a:srgbClr val="FFC000"/>
                </a:solidFill>
                <a:latin typeface="Arial Narrow" pitchFamily="34" charset="0"/>
              </a:rPr>
              <a:t>ROTARY DIRECT</a:t>
            </a:r>
          </a:p>
        </p:txBody>
      </p:sp>
      <p:pic>
        <p:nvPicPr>
          <p:cNvPr id="27651"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89013"/>
            <a:ext cx="9144000"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5"/>
          <p:cNvSpPr txBox="1">
            <a:spLocks noChangeArrowheads="1"/>
          </p:cNvSpPr>
          <p:nvPr/>
        </p:nvSpPr>
        <p:spPr bwMode="auto">
          <a:xfrm>
            <a:off x="876301" y="4623563"/>
            <a:ext cx="5486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457200" indent="-28575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lvl="2" algn="just" eaLnBrk="1" hangingPunct="1">
              <a:buFont typeface="Arial" pitchFamily="34" charset="0"/>
              <a:buChar char="•"/>
            </a:pPr>
            <a:r>
              <a:rPr lang="en-US" altLang="en-US" dirty="0">
                <a:solidFill>
                  <a:srgbClr val="58585A"/>
                </a:solidFill>
                <a:cs typeface="Arial" pitchFamily="34" charset="0"/>
              </a:rPr>
              <a:t>Safe, secure, and easy</a:t>
            </a:r>
          </a:p>
          <a:p>
            <a:pPr lvl="2" algn="just" eaLnBrk="1" hangingPunct="1">
              <a:buFont typeface="Arial" pitchFamily="34" charset="0"/>
              <a:buChar char="•"/>
            </a:pPr>
            <a:r>
              <a:rPr lang="en-US" altLang="en-US" dirty="0">
                <a:solidFill>
                  <a:srgbClr val="58585A"/>
                </a:solidFill>
                <a:cs typeface="Arial" pitchFamily="34" charset="0"/>
              </a:rPr>
              <a:t>Give monthly, quarterly, or annually</a:t>
            </a:r>
          </a:p>
          <a:p>
            <a:pPr lvl="2" algn="just" eaLnBrk="1" hangingPunct="1">
              <a:buFont typeface="Arial" pitchFamily="34" charset="0"/>
              <a:buChar char="•"/>
            </a:pPr>
            <a:r>
              <a:rPr lang="en-US" altLang="en-US" dirty="0">
                <a:solidFill>
                  <a:srgbClr val="58585A"/>
                </a:solidFill>
                <a:cs typeface="Arial" pitchFamily="34" charset="0"/>
              </a:rPr>
              <a:t>Enroll at </a:t>
            </a:r>
            <a:r>
              <a:rPr lang="en-US" altLang="en-US" dirty="0">
                <a:solidFill>
                  <a:srgbClr val="58585A"/>
                </a:solidFill>
                <a:cs typeface="Arial" pitchFamily="34" charset="0"/>
                <a:hlinkClick r:id="rId4"/>
              </a:rPr>
              <a:t>www.rotary.org/give</a:t>
            </a:r>
            <a:endParaRPr lang="en-US" altLang="en-US" dirty="0">
              <a:solidFill>
                <a:srgbClr val="58585A"/>
              </a:solidFill>
              <a:cs typeface="Arial" pitchFamily="34" charset="0"/>
            </a:endParaRPr>
          </a:p>
          <a:p>
            <a:pPr lvl="2" algn="just" eaLnBrk="1" hangingPunct="1">
              <a:buFont typeface="Arial" pitchFamily="34" charset="0"/>
              <a:buChar char="•"/>
            </a:pPr>
            <a:r>
              <a:rPr lang="en-US" altLang="en-US" dirty="0">
                <a:solidFill>
                  <a:srgbClr val="58585A"/>
                </a:solidFill>
                <a:cs typeface="Arial" pitchFamily="34" charset="0"/>
              </a:rPr>
              <a:t>Use this form to enroll.</a:t>
            </a:r>
          </a:p>
        </p:txBody>
      </p:sp>
      <p:pic>
        <p:nvPicPr>
          <p:cNvPr id="5" name="Picture 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730303">
            <a:off x="7052541" y="2651159"/>
            <a:ext cx="1676400" cy="35737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3" name="Diagram 2"/>
          <p:cNvGraphicFramePr/>
          <p:nvPr>
            <p:extLst/>
          </p:nvPr>
        </p:nvGraphicFramePr>
        <p:xfrm>
          <a:off x="457200" y="274638"/>
          <a:ext cx="8229600" cy="867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4294967295"/>
            <p:extLst/>
          </p:nvPr>
        </p:nvGraphicFramePr>
        <p:xfrm>
          <a:off x="152400" y="1127124"/>
          <a:ext cx="4707632" cy="46061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Picture 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953000" y="990600"/>
            <a:ext cx="3706244" cy="479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590800" y="5353193"/>
            <a:ext cx="2133600" cy="872837"/>
          </a:xfrm>
          <a:prstGeom prst="rect">
            <a:avLst/>
          </a:prstGeom>
          <a:ln/>
        </p:spPr>
        <p:style>
          <a:lnRef idx="2">
            <a:schemeClr val="accent3"/>
          </a:lnRef>
          <a:fillRef idx="1">
            <a:schemeClr val="lt1"/>
          </a:fillRef>
          <a:effectRef idx="0">
            <a:schemeClr val="accent3"/>
          </a:effectRef>
          <a:fontRef idx="minor">
            <a:schemeClr val="dk1"/>
          </a:fontRef>
        </p:style>
      </p:pic>
      <p:sp>
        <p:nvSpPr>
          <p:cNvPr id="4" name="Rectangle 3"/>
          <p:cNvSpPr/>
          <p:nvPr/>
        </p:nvSpPr>
        <p:spPr>
          <a:xfrm>
            <a:off x="5292080" y="2492896"/>
            <a:ext cx="72008" cy="72008"/>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438150" y="226646"/>
            <a:ext cx="8000999" cy="830997"/>
          </a:xfrm>
          <a:prstGeom prst="rect">
            <a:avLst/>
          </a:prstGeom>
        </p:spPr>
        <p:txBody>
          <a:bodyPr wrap="square">
            <a:spAutoFit/>
          </a:bodyPr>
          <a:lstStyle/>
          <a:p>
            <a:pPr lvl="0" algn="ctr"/>
            <a:r>
              <a:rPr lang="en-US" b="1" dirty="0"/>
              <a:t>Ways to give – </a:t>
            </a:r>
            <a:r>
              <a:rPr lang="en-US" b="1" dirty="0">
                <a:solidFill>
                  <a:srgbClr val="055EAA"/>
                </a:solidFill>
              </a:rPr>
              <a:t>Club Multiple Donor Form</a:t>
            </a:r>
            <a:br>
              <a:rPr lang="en-AU" b="1" dirty="0">
                <a:solidFill>
                  <a:srgbClr val="055EAA"/>
                </a:solidFill>
              </a:rPr>
            </a:br>
            <a:endParaRPr lang="en-AU" dirty="0">
              <a:solidFill>
                <a:srgbClr val="055EAA"/>
              </a:solidFill>
            </a:endParaRPr>
          </a:p>
        </p:txBody>
      </p:sp>
    </p:spTree>
    <p:extLst>
      <p:ext uri="{BB962C8B-B14F-4D97-AF65-F5344CB8AC3E}">
        <p14:creationId xmlns:p14="http://schemas.microsoft.com/office/powerpoint/2010/main" val="2795080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3" name="Diagram 2"/>
          <p:cNvGraphicFramePr/>
          <p:nvPr>
            <p:extLst/>
          </p:nvPr>
        </p:nvGraphicFramePr>
        <p:xfrm>
          <a:off x="1066800" y="274638"/>
          <a:ext cx="7620000" cy="71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4294967295"/>
            <p:extLst>
              <p:ext uri="{D42A27DB-BD31-4B8C-83A1-F6EECF244321}">
                <p14:modId xmlns:p14="http://schemas.microsoft.com/office/powerpoint/2010/main" val="2077524666"/>
              </p:ext>
            </p:extLst>
          </p:nvPr>
        </p:nvGraphicFramePr>
        <p:xfrm>
          <a:off x="430119" y="914400"/>
          <a:ext cx="3902075" cy="3429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3"/>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289468" y="1219200"/>
            <a:ext cx="3655658"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 name="Picture 1"/>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rot="730303">
            <a:off x="3863109" y="3114679"/>
            <a:ext cx="1676400" cy="3573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04800" y="4578349"/>
            <a:ext cx="1979082" cy="809625"/>
          </a:xfrm>
          <a:prstGeom prst="rect">
            <a:avLst/>
          </a:prstGeom>
          <a:ln/>
        </p:spPr>
        <p:style>
          <a:lnRef idx="2">
            <a:schemeClr val="accent3"/>
          </a:lnRef>
          <a:fillRef idx="1">
            <a:schemeClr val="lt1"/>
          </a:fillRef>
          <a:effectRef idx="0">
            <a:schemeClr val="accent3"/>
          </a:effectRef>
          <a:fontRef idx="minor">
            <a:schemeClr val="dk1"/>
          </a:fontRef>
        </p:style>
      </p:pic>
      <p:sp>
        <p:nvSpPr>
          <p:cNvPr id="9" name="Rectangle 8"/>
          <p:cNvSpPr/>
          <p:nvPr/>
        </p:nvSpPr>
        <p:spPr>
          <a:xfrm>
            <a:off x="5652120" y="2890220"/>
            <a:ext cx="72008" cy="72008"/>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p:cNvSpPr/>
          <p:nvPr/>
        </p:nvSpPr>
        <p:spPr>
          <a:xfrm>
            <a:off x="2209800" y="235803"/>
            <a:ext cx="4572000" cy="830997"/>
          </a:xfrm>
          <a:prstGeom prst="rect">
            <a:avLst/>
          </a:prstGeom>
        </p:spPr>
        <p:txBody>
          <a:bodyPr>
            <a:spAutoFit/>
          </a:bodyPr>
          <a:lstStyle/>
          <a:p>
            <a:pPr lvl="0" algn="ctr"/>
            <a:r>
              <a:rPr lang="en-US" b="1" dirty="0"/>
              <a:t>Ways to give – </a:t>
            </a:r>
            <a:r>
              <a:rPr lang="en-US" b="1" dirty="0">
                <a:solidFill>
                  <a:srgbClr val="055EAA"/>
                </a:solidFill>
              </a:rPr>
              <a:t>Give Directly</a:t>
            </a:r>
            <a:br>
              <a:rPr lang="en-AU" b="1" dirty="0">
                <a:solidFill>
                  <a:srgbClr val="055EAA"/>
                </a:solidFill>
              </a:rPr>
            </a:br>
            <a:endParaRPr lang="en-AU" dirty="0">
              <a:solidFill>
                <a:srgbClr val="055EAA"/>
              </a:solidFill>
            </a:endParaRPr>
          </a:p>
        </p:txBody>
      </p:sp>
      <p:pic>
        <p:nvPicPr>
          <p:cNvPr id="1026" name="Picture 2" descr="Image result for new zealand Guardian Trus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92234" y="5486400"/>
            <a:ext cx="1803400" cy="628531"/>
          </a:xfrm>
          <a:prstGeom prst="rect">
            <a:avLst/>
          </a:prstGeom>
          <a:noFill/>
          <a:ln w="28575">
            <a:solidFill>
              <a:srgbClr val="0099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061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838200" y="1066800"/>
            <a:ext cx="7848600" cy="3785652"/>
          </a:xfrm>
          <a:prstGeom prst="rect">
            <a:avLst/>
          </a:prstGeom>
        </p:spPr>
        <p:txBody>
          <a:bodyPr wrap="square">
            <a:spAutoFit/>
          </a:bodyPr>
          <a:lstStyle/>
          <a:p>
            <a:r>
              <a:rPr lang="en-AU" dirty="0"/>
              <a:t>The </a:t>
            </a:r>
            <a:r>
              <a:rPr lang="en-AU" dirty="0">
                <a:solidFill>
                  <a:srgbClr val="0070C0"/>
                </a:solidFill>
              </a:rPr>
              <a:t>Every Rotarian Every</a:t>
            </a:r>
            <a:r>
              <a:rPr lang="en-AU" dirty="0"/>
              <a:t> Year initiative asks every Rotarian to support The Rotary Foundation every year. In addition to contributing to the Annual Fund on a regular basis, members are encouraged to get involved in a Foundation project or program.</a:t>
            </a:r>
          </a:p>
          <a:p>
            <a:endParaRPr lang="en-AU" dirty="0"/>
          </a:p>
          <a:p>
            <a:r>
              <a:rPr lang="en-AU" dirty="0"/>
              <a:t>In Australia and New Zealand this program is known as the </a:t>
            </a:r>
            <a:r>
              <a:rPr lang="en-AU" dirty="0">
                <a:solidFill>
                  <a:srgbClr val="0070C0"/>
                </a:solidFill>
              </a:rPr>
              <a:t>Centurion Program </a:t>
            </a:r>
            <a:r>
              <a:rPr lang="en-AU" dirty="0"/>
              <a:t>where the ask is to contribute $100 in local currency value to support the Annual Fund of The Rotary Foundation.</a:t>
            </a:r>
            <a:endParaRPr lang="en-US" dirty="0"/>
          </a:p>
        </p:txBody>
      </p:sp>
    </p:spTree>
    <p:extLst>
      <p:ext uri="{BB962C8B-B14F-4D97-AF65-F5344CB8AC3E}">
        <p14:creationId xmlns:p14="http://schemas.microsoft.com/office/powerpoint/2010/main" val="2768375146"/>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pic>
        <p:nvPicPr>
          <p:cNvPr id="32770" name="Picture 2" descr="U:\Temporary\Travel\Presentations\pictures\girl.with.food.jpg"/>
          <p:cNvPicPr>
            <a:picLocks noChangeAspect="1" noChangeArrowheads="1"/>
          </p:cNvPicPr>
          <p:nvPr/>
        </p:nvPicPr>
        <p:blipFill>
          <a:blip r:embed="rId3">
            <a:extLst>
              <a:ext uri="{28A0092B-C50C-407E-A947-70E740481C1C}">
                <a14:useLocalDpi xmlns:a14="http://schemas.microsoft.com/office/drawing/2010/main"/>
              </a:ext>
            </a:extLst>
          </a:blip>
          <a:srcRect t="-2"/>
          <a:stretch>
            <a:fillRect/>
          </a:stretch>
        </p:blipFill>
        <p:spPr bwMode="auto">
          <a:xfrm>
            <a:off x="-6263" y="0"/>
            <a:ext cx="91440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648200" y="5943600"/>
            <a:ext cx="4495800" cy="91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0" rIns="457200" anchor="ctr"/>
          <a:lstStyle/>
          <a:p>
            <a:pPr algn="r" eaLnBrk="0" hangingPunct="0">
              <a:defRPr/>
            </a:pPr>
            <a:r>
              <a:rPr lang="en-US" sz="2200" dirty="0">
                <a:solidFill>
                  <a:srgbClr val="055EAA"/>
                </a:solidFill>
                <a:latin typeface="Arial Narrow"/>
                <a:cs typeface="Arial Narrow"/>
              </a:rPr>
              <a:t>www.rotary.org/give</a:t>
            </a:r>
          </a:p>
        </p:txBody>
      </p:sp>
      <p:sp>
        <p:nvSpPr>
          <p:cNvPr id="2" name="TextBox 1"/>
          <p:cNvSpPr txBox="1"/>
          <p:nvPr/>
        </p:nvSpPr>
        <p:spPr>
          <a:xfrm>
            <a:off x="2801760" y="5334000"/>
            <a:ext cx="3527953" cy="769441"/>
          </a:xfrm>
          <a:prstGeom prst="rect">
            <a:avLst/>
          </a:prstGeom>
          <a:noFill/>
        </p:spPr>
        <p:txBody>
          <a:bodyPr wrap="none" rtlCol="0">
            <a:spAutoFit/>
          </a:bodyPr>
          <a:lstStyle/>
          <a:p>
            <a:r>
              <a:rPr lang="en-US" sz="4400" b="1" dirty="0"/>
              <a:t>THANK YOU</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506" y="3657600"/>
            <a:ext cx="3013864" cy="2266624"/>
          </a:xfrm>
          <a:prstGeom prst="rect">
            <a:avLst/>
          </a:prstGeom>
        </p:spPr>
      </p:pic>
      <p:pic>
        <p:nvPicPr>
          <p:cNvPr id="7" name="Picture 6"/>
          <p:cNvPicPr>
            <a:picLocks noChangeAspect="1"/>
          </p:cNvPicPr>
          <p:nvPr/>
        </p:nvPicPr>
        <p:blipFill>
          <a:blip r:embed="rId3"/>
          <a:stretch>
            <a:fillRect/>
          </a:stretch>
        </p:blipFill>
        <p:spPr>
          <a:xfrm>
            <a:off x="6055978" y="3810000"/>
            <a:ext cx="3001407" cy="2316439"/>
          </a:xfrm>
          <a:prstGeom prst="rect">
            <a:avLst/>
          </a:prstGeom>
        </p:spPr>
      </p:pic>
      <p:pic>
        <p:nvPicPr>
          <p:cNvPr id="8" name="Picture 7"/>
          <p:cNvPicPr>
            <a:picLocks noChangeAspect="1"/>
          </p:cNvPicPr>
          <p:nvPr/>
        </p:nvPicPr>
        <p:blipFill>
          <a:blip r:embed="rId4"/>
          <a:stretch>
            <a:fillRect/>
          </a:stretch>
        </p:blipFill>
        <p:spPr>
          <a:xfrm>
            <a:off x="0" y="784142"/>
            <a:ext cx="3026318" cy="2279078"/>
          </a:xfrm>
          <a:prstGeom prst="rect">
            <a:avLst/>
          </a:prstGeom>
        </p:spPr>
      </p:pic>
      <p:pic>
        <p:nvPicPr>
          <p:cNvPr id="9" name="Picture 8"/>
          <p:cNvPicPr>
            <a:picLocks noChangeAspect="1"/>
          </p:cNvPicPr>
          <p:nvPr/>
        </p:nvPicPr>
        <p:blipFill>
          <a:blip r:embed="rId5"/>
          <a:stretch>
            <a:fillRect/>
          </a:stretch>
        </p:blipFill>
        <p:spPr>
          <a:xfrm>
            <a:off x="3017443" y="416334"/>
            <a:ext cx="3026318" cy="2279078"/>
          </a:xfrm>
          <a:prstGeom prst="rect">
            <a:avLst/>
          </a:prstGeom>
        </p:spPr>
      </p:pic>
      <p:pic>
        <p:nvPicPr>
          <p:cNvPr id="10" name="Picture 9"/>
          <p:cNvPicPr>
            <a:picLocks noChangeAspect="1"/>
          </p:cNvPicPr>
          <p:nvPr/>
        </p:nvPicPr>
        <p:blipFill>
          <a:blip r:embed="rId6"/>
          <a:stretch>
            <a:fillRect/>
          </a:stretch>
        </p:blipFill>
        <p:spPr>
          <a:xfrm>
            <a:off x="6052027" y="895676"/>
            <a:ext cx="3013864" cy="2266624"/>
          </a:xfrm>
          <a:prstGeom prst="rect">
            <a:avLst/>
          </a:prstGeom>
        </p:spPr>
      </p:pic>
      <p:pic>
        <p:nvPicPr>
          <p:cNvPr id="11" name="Picture 10"/>
          <p:cNvPicPr>
            <a:picLocks noChangeAspect="1"/>
          </p:cNvPicPr>
          <p:nvPr/>
        </p:nvPicPr>
        <p:blipFill>
          <a:blip r:embed="rId7"/>
          <a:stretch>
            <a:fillRect/>
          </a:stretch>
        </p:blipFill>
        <p:spPr>
          <a:xfrm>
            <a:off x="2996853" y="3111746"/>
            <a:ext cx="3063679" cy="2279078"/>
          </a:xfrm>
          <a:prstGeom prst="rect">
            <a:avLst/>
          </a:prstGeom>
        </p:spPr>
      </p:pic>
    </p:spTree>
    <p:extLst>
      <p:ext uri="{BB962C8B-B14F-4D97-AF65-F5344CB8AC3E}">
        <p14:creationId xmlns:p14="http://schemas.microsoft.com/office/powerpoint/2010/main" val="294664345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487727202"/>
              </p:ext>
            </p:extLst>
          </p:nvPr>
        </p:nvGraphicFramePr>
        <p:xfrm>
          <a:off x="131407" y="1219201"/>
          <a:ext cx="4312298" cy="41587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extLst>
              <p:ext uri="{D42A27DB-BD31-4B8C-83A1-F6EECF244321}">
                <p14:modId xmlns:p14="http://schemas.microsoft.com/office/powerpoint/2010/main" val="2473365104"/>
              </p:ext>
            </p:extLst>
          </p:nvPr>
        </p:nvGraphicFramePr>
        <p:xfrm>
          <a:off x="4443704" y="1219202"/>
          <a:ext cx="4331738" cy="415873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514600" y="457200"/>
            <a:ext cx="4143250" cy="415498"/>
          </a:xfrm>
          <a:prstGeom prst="rect">
            <a:avLst/>
          </a:prstGeom>
          <a:noFill/>
        </p:spPr>
        <p:txBody>
          <a:bodyPr wrap="none" rtlCol="0">
            <a:spAutoFit/>
          </a:bodyPr>
          <a:lstStyle/>
          <a:p>
            <a:r>
              <a:rPr lang="en-US" sz="2100" b="1" dirty="0"/>
              <a:t>Contribution Trends - Australia</a:t>
            </a:r>
          </a:p>
        </p:txBody>
      </p:sp>
      <p:cxnSp>
        <p:nvCxnSpPr>
          <p:cNvPr id="3" name="Straight Arrow Connector 2"/>
          <p:cNvCxnSpPr/>
          <p:nvPr/>
        </p:nvCxnSpPr>
        <p:spPr>
          <a:xfrm>
            <a:off x="1676400" y="2895600"/>
            <a:ext cx="1981200" cy="1066800"/>
          </a:xfrm>
          <a:prstGeom prst="straightConnector1">
            <a:avLst/>
          </a:prstGeom>
          <a:ln w="76200">
            <a:tailEnd type="triangle"/>
          </a:ln>
        </p:spPr>
        <p:style>
          <a:lnRef idx="2">
            <a:schemeClr val="accent5"/>
          </a:lnRef>
          <a:fillRef idx="0">
            <a:schemeClr val="accent5"/>
          </a:fillRef>
          <a:effectRef idx="1">
            <a:schemeClr val="accent5"/>
          </a:effectRef>
          <a:fontRef idx="minor">
            <a:schemeClr val="tx1"/>
          </a:fontRef>
        </p:style>
      </p:cxnSp>
      <p:cxnSp>
        <p:nvCxnSpPr>
          <p:cNvPr id="8" name="Straight Arrow Connector 7"/>
          <p:cNvCxnSpPr/>
          <p:nvPr/>
        </p:nvCxnSpPr>
        <p:spPr>
          <a:xfrm flipV="1">
            <a:off x="6248400" y="2819400"/>
            <a:ext cx="1981200" cy="1219200"/>
          </a:xfrm>
          <a:prstGeom prst="straightConnector1">
            <a:avLst/>
          </a:prstGeom>
          <a:ln w="76200">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898661542"/>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707212432"/>
              </p:ext>
            </p:extLst>
          </p:nvPr>
        </p:nvGraphicFramePr>
        <p:xfrm>
          <a:off x="131407" y="1641929"/>
          <a:ext cx="4312298" cy="37360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extLst>
              <p:ext uri="{D42A27DB-BD31-4B8C-83A1-F6EECF244321}">
                <p14:modId xmlns:p14="http://schemas.microsoft.com/office/powerpoint/2010/main" val="1927602915"/>
              </p:ext>
            </p:extLst>
          </p:nvPr>
        </p:nvGraphicFramePr>
        <p:xfrm>
          <a:off x="4443704" y="1526462"/>
          <a:ext cx="4331738" cy="385146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7556" y="609600"/>
            <a:ext cx="4707892" cy="415498"/>
          </a:xfrm>
          <a:prstGeom prst="rect">
            <a:avLst/>
          </a:prstGeom>
          <a:noFill/>
        </p:spPr>
        <p:txBody>
          <a:bodyPr wrap="none" rtlCol="0">
            <a:spAutoFit/>
          </a:bodyPr>
          <a:lstStyle/>
          <a:p>
            <a:r>
              <a:rPr lang="en-US" sz="2100" b="1" dirty="0"/>
              <a:t>Contribution Trends – New Zealand</a:t>
            </a:r>
          </a:p>
        </p:txBody>
      </p:sp>
    </p:spTree>
    <p:extLst>
      <p:ext uri="{BB962C8B-B14F-4D97-AF65-F5344CB8AC3E}">
        <p14:creationId xmlns:p14="http://schemas.microsoft.com/office/powerpoint/2010/main" val="3054278017"/>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760364410"/>
              </p:ext>
            </p:extLst>
          </p:nvPr>
        </p:nvGraphicFramePr>
        <p:xfrm>
          <a:off x="457200" y="1219200"/>
          <a:ext cx="81534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437813" y="457200"/>
            <a:ext cx="4192173" cy="461665"/>
          </a:xfrm>
          <a:prstGeom prst="rect">
            <a:avLst/>
          </a:prstGeom>
          <a:noFill/>
        </p:spPr>
        <p:txBody>
          <a:bodyPr wrap="none" rtlCol="0">
            <a:spAutoFit/>
          </a:bodyPr>
          <a:lstStyle/>
          <a:p>
            <a:r>
              <a:rPr lang="en-US" dirty="0"/>
              <a:t>Club v Personal Giving 16-17</a:t>
            </a:r>
          </a:p>
        </p:txBody>
      </p:sp>
    </p:spTree>
    <p:extLst>
      <p:ext uri="{BB962C8B-B14F-4D97-AF65-F5344CB8AC3E}">
        <p14:creationId xmlns:p14="http://schemas.microsoft.com/office/powerpoint/2010/main" val="161395344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838200" y="694678"/>
            <a:ext cx="7696200" cy="5607763"/>
          </a:xfrm>
          <a:prstGeom prst="rect">
            <a:avLst/>
          </a:prstGeom>
        </p:spPr>
      </p:pic>
      <p:sp>
        <p:nvSpPr>
          <p:cNvPr id="3" name="TextBox 2"/>
          <p:cNvSpPr txBox="1"/>
          <p:nvPr/>
        </p:nvSpPr>
        <p:spPr>
          <a:xfrm>
            <a:off x="1676400" y="233013"/>
            <a:ext cx="5654946" cy="461665"/>
          </a:xfrm>
          <a:prstGeom prst="rect">
            <a:avLst/>
          </a:prstGeom>
          <a:noFill/>
        </p:spPr>
        <p:txBody>
          <a:bodyPr wrap="none" rtlCol="0">
            <a:spAutoFit/>
          </a:bodyPr>
          <a:lstStyle/>
          <a:p>
            <a:r>
              <a:rPr lang="en-US" dirty="0"/>
              <a:t>Contributions by Source to TRF - Global</a:t>
            </a:r>
          </a:p>
        </p:txBody>
      </p:sp>
    </p:spTree>
    <p:extLst>
      <p:ext uri="{BB962C8B-B14F-4D97-AF65-F5344CB8AC3E}">
        <p14:creationId xmlns:p14="http://schemas.microsoft.com/office/powerpoint/2010/main" val="2519669642"/>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3973012"/>
              </p:ext>
            </p:extLst>
          </p:nvPr>
        </p:nvGraphicFramePr>
        <p:xfrm>
          <a:off x="152400" y="1066800"/>
          <a:ext cx="8839200" cy="4953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 4"/>
          <p:cNvGraphicFramePr/>
          <p:nvPr>
            <p:extLst>
              <p:ext uri="{D42A27DB-BD31-4B8C-83A1-F6EECF244321}">
                <p14:modId xmlns:p14="http://schemas.microsoft.com/office/powerpoint/2010/main" val="1741581252"/>
              </p:ext>
            </p:extLst>
          </p:nvPr>
        </p:nvGraphicFramePr>
        <p:xfrm>
          <a:off x="685800" y="533401"/>
          <a:ext cx="7848600" cy="457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990600" y="309860"/>
            <a:ext cx="7162800" cy="461665"/>
          </a:xfrm>
          <a:prstGeom prst="rect">
            <a:avLst/>
          </a:prstGeom>
        </p:spPr>
        <p:txBody>
          <a:bodyPr wrap="square">
            <a:spAutoFit/>
          </a:bodyPr>
          <a:lstStyle/>
          <a:p>
            <a:pPr lvl="0" algn="ctr"/>
            <a:r>
              <a:rPr lang="en-US" dirty="0"/>
              <a:t>EREY (Centurion) Donors by District 16-17</a:t>
            </a:r>
            <a:endParaRPr lang="en-AU" dirty="0"/>
          </a:p>
        </p:txBody>
      </p:sp>
    </p:spTree>
    <p:extLst>
      <p:ext uri="{BB962C8B-B14F-4D97-AF65-F5344CB8AC3E}">
        <p14:creationId xmlns:p14="http://schemas.microsoft.com/office/powerpoint/2010/main" val="157885011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3200400" y="457200"/>
            <a:ext cx="3464410" cy="461665"/>
          </a:xfrm>
          <a:prstGeom prst="rect">
            <a:avLst/>
          </a:prstGeom>
          <a:noFill/>
        </p:spPr>
        <p:txBody>
          <a:bodyPr wrap="none" rtlCol="0">
            <a:spAutoFit/>
          </a:bodyPr>
          <a:lstStyle/>
          <a:p>
            <a:r>
              <a:rPr lang="en-US" b="1" dirty="0"/>
              <a:t>Growing Engagement!</a:t>
            </a:r>
          </a:p>
        </p:txBody>
      </p:sp>
      <p:sp>
        <p:nvSpPr>
          <p:cNvPr id="3" name="TextBox 2"/>
          <p:cNvSpPr txBox="1"/>
          <p:nvPr/>
        </p:nvSpPr>
        <p:spPr>
          <a:xfrm>
            <a:off x="914400" y="1143000"/>
            <a:ext cx="8001000" cy="4524315"/>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rgbClr val="055EAA"/>
                </a:solidFill>
              </a:rPr>
              <a:t>District Rotary Foundation Team</a:t>
            </a:r>
            <a:br>
              <a:rPr lang="en-US" dirty="0">
                <a:solidFill>
                  <a:srgbClr val="055EAA"/>
                </a:solidFill>
              </a:rPr>
            </a:br>
            <a:endParaRPr lang="en-US" dirty="0">
              <a:solidFill>
                <a:srgbClr val="055EAA"/>
              </a:solidFill>
            </a:endParaRPr>
          </a:p>
          <a:p>
            <a:pPr marL="800100" lvl="1" indent="-342900">
              <a:buFont typeface="Arial" panose="020B0604020202020204" pitchFamily="34" charset="0"/>
              <a:buChar char="•"/>
            </a:pPr>
            <a:r>
              <a:rPr lang="en-US" sz="2000" dirty="0">
                <a:solidFill>
                  <a:srgbClr val="002060"/>
                </a:solidFill>
              </a:rPr>
              <a:t>DRFC – </a:t>
            </a:r>
            <a:r>
              <a:rPr lang="en-US" sz="1600" b="1" dirty="0">
                <a:solidFill>
                  <a:srgbClr val="002060"/>
                </a:solidFill>
              </a:rPr>
              <a:t>MUST HAVE</a:t>
            </a:r>
          </a:p>
          <a:p>
            <a:pPr marL="800100" lvl="1" indent="-342900">
              <a:buFont typeface="Arial" panose="020B0604020202020204" pitchFamily="34" charset="0"/>
              <a:buChar char="•"/>
            </a:pPr>
            <a:r>
              <a:rPr lang="en-US" sz="2000" dirty="0">
                <a:solidFill>
                  <a:srgbClr val="002060"/>
                </a:solidFill>
              </a:rPr>
              <a:t>Grants Chair- </a:t>
            </a:r>
            <a:r>
              <a:rPr lang="en-US" sz="1600" b="1" dirty="0">
                <a:solidFill>
                  <a:srgbClr val="002060"/>
                </a:solidFill>
              </a:rPr>
              <a:t>MUST HAVE</a:t>
            </a:r>
          </a:p>
          <a:p>
            <a:pPr marL="800100" lvl="1" indent="-342900">
              <a:buFont typeface="Arial" panose="020B0604020202020204" pitchFamily="34" charset="0"/>
              <a:buChar char="•"/>
            </a:pPr>
            <a:r>
              <a:rPr lang="en-US" sz="2000" dirty="0">
                <a:solidFill>
                  <a:srgbClr val="002060"/>
                </a:solidFill>
              </a:rPr>
              <a:t>Stewardship Chair – </a:t>
            </a:r>
            <a:r>
              <a:rPr lang="en-US" sz="1600" b="1" dirty="0">
                <a:solidFill>
                  <a:srgbClr val="002060"/>
                </a:solidFill>
              </a:rPr>
              <a:t>MUST HAVE</a:t>
            </a:r>
            <a:br>
              <a:rPr lang="en-US" sz="1600" b="1" dirty="0">
                <a:solidFill>
                  <a:srgbClr val="002060"/>
                </a:solidFill>
              </a:rPr>
            </a:br>
            <a:endParaRPr lang="en-US" sz="1600" b="1" dirty="0">
              <a:solidFill>
                <a:srgbClr val="002060"/>
              </a:solidFill>
            </a:endParaRPr>
          </a:p>
          <a:p>
            <a:pPr marL="800100" lvl="1" indent="-342900">
              <a:buFont typeface="Arial" panose="020B0604020202020204" pitchFamily="34" charset="0"/>
              <a:buChar char="•"/>
            </a:pPr>
            <a:r>
              <a:rPr lang="en-US" sz="2000" b="1" dirty="0">
                <a:solidFill>
                  <a:srgbClr val="FFC000"/>
                </a:solidFill>
              </a:rPr>
              <a:t>Annual Fund Chair – (Centurion)</a:t>
            </a:r>
          </a:p>
          <a:p>
            <a:pPr marL="800100" lvl="1" indent="-342900">
              <a:buFont typeface="Arial" panose="020B0604020202020204" pitchFamily="34" charset="0"/>
              <a:buChar char="•"/>
            </a:pPr>
            <a:r>
              <a:rPr lang="en-US" sz="2000" dirty="0">
                <a:solidFill>
                  <a:srgbClr val="055EAA"/>
                </a:solidFill>
              </a:rPr>
              <a:t>Paul Harris Society Chair</a:t>
            </a:r>
          </a:p>
          <a:p>
            <a:pPr marL="800100" lvl="1" indent="-342900">
              <a:buFont typeface="Arial" panose="020B0604020202020204" pitchFamily="34" charset="0"/>
              <a:buChar char="•"/>
            </a:pPr>
            <a:r>
              <a:rPr lang="en-US" sz="2000" dirty="0">
                <a:solidFill>
                  <a:srgbClr val="055EAA"/>
                </a:solidFill>
              </a:rPr>
              <a:t>Polio Chair</a:t>
            </a:r>
          </a:p>
          <a:p>
            <a:pPr marL="800100" lvl="1" indent="-342900">
              <a:buFont typeface="Arial" panose="020B0604020202020204" pitchFamily="34" charset="0"/>
              <a:buChar char="•"/>
            </a:pPr>
            <a:r>
              <a:rPr lang="en-US" sz="2000" dirty="0">
                <a:solidFill>
                  <a:srgbClr val="055EAA"/>
                </a:solidFill>
              </a:rPr>
              <a:t>VTT Chair</a:t>
            </a:r>
          </a:p>
          <a:p>
            <a:pPr marL="800100" lvl="1" indent="-342900">
              <a:buFont typeface="Arial" panose="020B0604020202020204" pitchFamily="34" charset="0"/>
              <a:buChar char="•"/>
            </a:pPr>
            <a:r>
              <a:rPr lang="en-US" sz="2000" dirty="0">
                <a:solidFill>
                  <a:srgbClr val="055EAA"/>
                </a:solidFill>
              </a:rPr>
              <a:t>Scholarships Chair</a:t>
            </a:r>
          </a:p>
          <a:p>
            <a:pPr marL="800100" lvl="1" indent="-342900">
              <a:buFont typeface="Arial" panose="020B0604020202020204" pitchFamily="34" charset="0"/>
              <a:buChar char="•"/>
            </a:pPr>
            <a:r>
              <a:rPr lang="en-US" sz="2000" dirty="0">
                <a:solidFill>
                  <a:srgbClr val="055EAA"/>
                </a:solidFill>
              </a:rPr>
              <a:t>Peace Scholarships Chair</a:t>
            </a:r>
          </a:p>
          <a:p>
            <a:pPr marL="800100" lvl="1" indent="-342900">
              <a:buFont typeface="Arial" panose="020B0604020202020204" pitchFamily="34" charset="0"/>
              <a:buChar char="•"/>
            </a:pPr>
            <a:r>
              <a:rPr lang="en-US" sz="2000" dirty="0">
                <a:solidFill>
                  <a:srgbClr val="055EAA"/>
                </a:solidFill>
              </a:rPr>
              <a:t>Endowment Fund Chair</a:t>
            </a:r>
          </a:p>
          <a:p>
            <a:endParaRPr lang="en-US" dirty="0"/>
          </a:p>
        </p:txBody>
      </p:sp>
    </p:spTree>
    <p:extLst>
      <p:ext uri="{BB962C8B-B14F-4D97-AF65-F5344CB8AC3E}">
        <p14:creationId xmlns:p14="http://schemas.microsoft.com/office/powerpoint/2010/main" val="3663406864"/>
      </p:ext>
    </p:extLst>
  </p:cSld>
  <p:clrMapOvr>
    <a:masterClrMapping/>
  </p:clrMapOvr>
  <p:transition spd="med">
    <p:fade/>
  </p:transition>
</p:sld>
</file>

<file path=ppt/theme/theme1.xml><?xml version="1.0" encoding="utf-8"?>
<a:theme xmlns:a="http://schemas.openxmlformats.org/drawingml/2006/main" name="RI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1" ma:contentTypeDescription="Create a new document." ma:contentTypeScope="" ma:versionID="94b43d6b04ef3b5d5ad6e729823ddb46">
  <xsd:schema xmlns:xsd="http://www.w3.org/2001/XMLSchema" xmlns:xs="http://www.w3.org/2001/XMLSchema" xmlns:p="http://schemas.microsoft.com/office/2006/metadata/properties" xmlns:ns2="41d4868e-e7c5-4a0f-bea8-40f63a832f74" targetNamespace="http://schemas.microsoft.com/office/2006/metadata/properties" ma:root="true" ma:fieldsID="ecb0329dd2612c1a4f79dbdb3deb479f" ns2:_="">
    <xsd:import namespace="41d4868e-e7c5-4a0f-bea8-40f63a832f7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4868e-e7c5-4a0f-bea8-40f63a832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AC54E7D-E04E-4470-8D3D-3522FA61FD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4868e-e7c5-4a0f-bea8-40f63a832f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9A44F8-2DFA-4C57-A2B4-15F8BD486666}">
  <ds:schemaRefs>
    <ds:schemaRef ds:uri="http://schemas.microsoft.com/sharepoint/v3/contenttype/forms"/>
  </ds:schemaRefs>
</ds:datastoreItem>
</file>

<file path=customXml/itemProps3.xml><?xml version="1.0" encoding="utf-8"?>
<ds:datastoreItem xmlns:ds="http://schemas.openxmlformats.org/officeDocument/2006/customXml" ds:itemID="{6F01F66C-9C0D-45E2-A2EF-0A494A0DBA7C}">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41d4868e-e7c5-4a0f-bea8-40f63a832f7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RICommunications_white</Template>
  <TotalTime>3070</TotalTime>
  <Words>1211</Words>
  <Application>Microsoft Office PowerPoint</Application>
  <PresentationFormat>On-screen Show (4:3)</PresentationFormat>
  <Paragraphs>123</Paragraphs>
  <Slides>20</Slides>
  <Notes>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20</vt:i4>
      </vt:variant>
    </vt:vector>
  </HeadingPairs>
  <TitlesOfParts>
    <vt:vector size="32" baseType="lpstr">
      <vt:lpstr>MS PGothic</vt:lpstr>
      <vt:lpstr>MS PGothic</vt:lpstr>
      <vt:lpstr>Arial</vt:lpstr>
      <vt:lpstr>Arial Narrow</vt:lpstr>
      <vt:lpstr>Arial Narrow Bold</vt:lpstr>
      <vt:lpstr>Calibri</vt:lpstr>
      <vt:lpstr>Courier New</vt:lpstr>
      <vt:lpstr>Georgia</vt:lpstr>
      <vt:lpstr>ヒラギノ角ゴ Pro W3</vt:lpstr>
      <vt:lpstr>RICommunications_white</vt:lpstr>
      <vt:lpstr>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MAKE THE ROTARY FOUNDATION YOUR CHARITY OF CHOICE!</vt:lpstr>
      <vt:lpstr>HOW WE FUND PROGRAMS – SHARE SYSTEM</vt:lpstr>
      <vt:lpstr>RECURRING GIVING : ROTARY DIRECT</vt:lpstr>
      <vt:lpstr>PowerPoint Presentation</vt:lpstr>
      <vt:lpstr>PowerPoint Presentation</vt:lpstr>
      <vt:lpstr>PowerPoint Presentation</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DOING GOOD IN THE WORLD</dc:title>
  <dc:creator>Rachel Greenhoe</dc:creator>
  <cp:lastModifiedBy>Joan Wilkin</cp:lastModifiedBy>
  <cp:revision>128</cp:revision>
  <cp:lastPrinted>2014-11-04T20:58:57Z</cp:lastPrinted>
  <dcterms:created xsi:type="dcterms:W3CDTF">2013-08-16T21:21:46Z</dcterms:created>
  <dcterms:modified xsi:type="dcterms:W3CDTF">2018-02-21T05:16:40Z</dcterms:modified>
</cp:coreProperties>
</file>