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66" r:id="rId5"/>
    <p:sldId id="265" r:id="rId6"/>
    <p:sldId id="262" r:id="rId7"/>
    <p:sldId id="292" r:id="rId8"/>
    <p:sldId id="291" r:id="rId9"/>
    <p:sldId id="263" r:id="rId10"/>
    <p:sldId id="298" r:id="rId11"/>
    <p:sldId id="301" r:id="rId12"/>
    <p:sldId id="270" r:id="rId13"/>
    <p:sldId id="271" r:id="rId14"/>
    <p:sldId id="267" r:id="rId15"/>
    <p:sldId id="274" r:id="rId16"/>
    <p:sldId id="272" r:id="rId17"/>
    <p:sldId id="268" r:id="rId18"/>
    <p:sldId id="289" r:id="rId19"/>
    <p:sldId id="275" r:id="rId20"/>
    <p:sldId id="280" r:id="rId21"/>
    <p:sldId id="281" r:id="rId22"/>
    <p:sldId id="276" r:id="rId23"/>
    <p:sldId id="278" r:id="rId24"/>
    <p:sldId id="287" r:id="rId25"/>
    <p:sldId id="296" r:id="rId26"/>
    <p:sldId id="288" r:id="rId27"/>
    <p:sldId id="284" r:id="rId28"/>
    <p:sldId id="302" r:id="rId29"/>
    <p:sldId id="282" r:id="rId30"/>
    <p:sldId id="283" r:id="rId31"/>
    <p:sldId id="293" r:id="rId32"/>
    <p:sldId id="295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D2FC-E7C1-4C95-8FD0-0FFAFFFF2C4F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438EF-8386-4EAF-B332-70D89827B35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FE118-B2DE-47FD-A33D-607D499333A9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9AD7E-9A73-4810-8AC7-D2D7FBBF9845}" type="datetimeFigureOut">
              <a:rPr lang="en-AU" smtClean="0"/>
              <a:pPr/>
              <a:t>21/10/2015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52CCF-A9E0-44FC-B229-0FEAF5BE9FE7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6000" dirty="0" smtClean="0"/>
              <a:t>Celebrating 110 Years of Rotary</a:t>
            </a:r>
            <a:endParaRPr lang="en-A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8143056" cy="1008112"/>
          </a:xfrm>
        </p:spPr>
        <p:txBody>
          <a:bodyPr>
            <a:normAutofit/>
          </a:bodyPr>
          <a:lstStyle/>
          <a:p>
            <a:r>
              <a:rPr lang="en-AU" sz="4800" dirty="0" smtClean="0"/>
              <a:t>The Polio Campaign</a:t>
            </a:r>
            <a:endParaRPr lang="en-AU" sz="4800" dirty="0"/>
          </a:p>
        </p:txBody>
      </p:sp>
      <p:sp>
        <p:nvSpPr>
          <p:cNvPr id="23554" name="AutoShape 2" descr="data:image/jpeg;base64,/9j/4AAQSkZJRgABAQAAAQABAAD/2wCEAAkGBxQSEhUUExQWFhQXGBsYGRgXGBccGhocHBoYGhofHRscHCggIB4lGxwaITEiJSorLi4uGh80ODMsNygtLywBCgoKDg0OGxAQGy8kICQ0LDQsNCwsLiwsLCwsLCw0LCwsNDQsLCwsNDQsLCwsLCwsLCwsLCwsLCwsLCwsLCwsLP/AABEIAOEA4QMBEQACEQEDEQH/xAAcAAABBQEBAQAAAAAAAAAAAAAAAQMEBQYHAgj/xABFEAABAgQEAwUFBQYEBAcAAAABAhEAAwQhBRIxQQZRcRMiYYGRBzKhscEUQlLR8CMzYnLS4RWSwvFDU4KiFiQ0Y3ODsv/EABsBAQACAwEBAAAAAAAAAAAAAAADBAECBQYH/8QANxEAAgECBAMGBQMEAgMBAAAAAAECAxEEEiExBUFRE2FxgZHwIjKhscEU0eEVQlLxBiMkM2Ky/9oADAMBAAIRAxEAPwDuBgBIAIAIAIAIAIAIAIAIAIAIAanVAQHVb+8auSW5m1xulrkTHyF2Z/OMRnGWsWHFrckxuYCACACACACACACACACACACACAFEALACGAEgAgAgAgAgDzMWAHMANy6pCmZQLhx4g6GNVJPYzZoejYwEAEAQsXxBMiWVm9wAHZ35eTxDXqqlTc2bQjmdjNCqzslSioAOlzt4kbgFnjxOMx+JqO92kvfmXYwSPIPZXlZQ5YkBy3gWNw55xnh/EK1OpaTdu/377xOCZoU4h3Q4Itv6Xj0OM4mqLy25FeFK+pFqK4vY3Zul9fT5Rxq3GKsnmvbTy0ftE0aUUesLxRSl9msgruVN8B4Wa1946fD+I1atTLPZ316+HtmlWkkrot+3S4D3JI8wCfkI9BcqjkAEAEAEAEAEAEAEAEAKIAWAEMAJABABABAEbEKxMlBWssOcR1aipxcpGYxcnZGQpaxU7NmWWzbWO+o6H4nlHjsbxKum1B2vdl2NNIemlUkhSLsMt9ht9Y04VxOfapSe+moqQTRrJNQlSAoEMQ7jTr0j290UrDC8VlBRTm7w1DF9Qn5qHqOcYc0txZkxKgdL7emsbGCq4jwwz0AJAKklxmZged4rYqh21PKiSnPK7mWlVJGZKiApLg9RyfUGPE18M6dS1i4noR1zUq7qQAtrau/IMH8h5PEtDD1JzUVrcN21ZYIq5iQlAJOWyiq45m+pvs7+Ahjk5VGpvbb0MxSFm17AE2fUMX8OkUI4bNI2uVdFWKzFYJcOEu1txsx6EjSOxRpQgs8lt9zWb0sSaCfMWrvk5kqzAl2Lgtmv+FRDPoB1iSvxarTtKFrEXZRZa4ViJlTGWSRMVcnRzb6BgOZ8TF7hvFHVeSpuaVKWl0ayO+VhCYArZ+LJCpYTcKUbjRgl3J2S5TfxEQPEU4u0ml4++82yOx5lY/KUWuO9lDj3vEDlGixlFyUU7tmezluWsWjQIAIAIAUQAsAIYASACACACAKHjCnK5Sb2CnIuXsWsNb7HdoqY2l2lJpElKVpFFIq0IDkseZF7fR48JiMPWk8nJci6mgm4gFocB36c2+P1jbDYKUaqSEpEitnTmSAhYSQAFe6oGxubBXo9o9PjcbUoqy072n067MghCL1GpHc99WZRLO+h1sPQt0jzVetWqyvd6eJMopD0qdM7SWUqdi+TMxLu7jckc46fDMfW7WNNttd5HUhHKzYs4vHrymVeKYSJiSwBuDlNgWIOvSK9ahGotun0ZvGbR6oMIloOYJD2AsNvnt6CFHD06a+FCU2xK/B0zC9gdXbTwHneKeM4bCvdrR9f3XP3Y3hWa3KRPDCgvvLzBm0v4amOfLhVSKsn6E6rxGq7C0ySgXcvv6tZ289xGuPwjo4b4XzMRqZpDmYJ2ubf7n848q4ym7X0JyuFYSkHIFd64Bdm2P68o6mGp5cQrd3mavY3dGvNLQohiUgtycR7tbanPe5T8TVMvLlVNSGHeluMxdim2vT5xSx9RxpuzXg+fhqb01qZqUlSiAVshIDHc9SY8fWqbyavJ7lxIfEspMtyQpLupIfmwfL8m3jXD4mVObqU/L88zMopqxrsGqM8oG5a1491QqKcE0UJqzJ0TGoQAQAogBYAQwAkAEAEAEAeJ8oLSUnQxhq4KDGcIkskHIgvYkgaA/B2EVamBp1eXobdrl3Z64f4flS0JNlakb91WZknmwU0KWDp05ZlvqbSqOSIPFEpSJyFh8pI3FjpYHe36aOVxehrnXPx5fYmoy0sQypJKiSWSQp+RFzby18Y8xaaS77onTI1LOK1MADfVgSU6CxIcj6c46/D8M3Wi1y3I5vQ6DKFg+rCPYFIzlZjBJIfKAWb848Rj8di683G7jHovy9/wXadOEVcrqnGUyw7kqNkpT7yjyA5xz6GDrzleDaS3d3ZeJK2h7EuIp6JUnuhK1A5j71xlsD5x6WPE6k6K7Pk2m3zslr53M4XCQqSebu0K+TxFNScxmdczN8orwxuJUtJX8rnQlgaLj8poKOpRXyVAsFJUASPI2fY6R3KUv1NFxqKz5nFrU+xn8LuuRV4xhc6UM0sgoAOpYp5dQz3jkV+DqLco7G0KqejPfC2CKOdcwlJz+63R3fUGL3D8HFfHLdaGtWpyRsEpADCwFhHXKxnOLcPCgVtfLrlTZrs5vf01ilj4ZqTJaTtIymGTEpyXUGcFrgkm7nry3jyWIhKSasi2mTMRmKXZJyEbl8pJZnIDgE28HHOGCwd3e2j7g5I1/DkjLISWAKu8WDXPMc2Aj2WFpqFNJe/sUqjvItIsGgQAQAogBYAQwAkAEAEAEAEAcW4nxBS62ct7omFAD6JS6Qw8tOZjt4ZJQULcrt+J5fH5+1dVytq0lzsna/S17/U0XA2PlKxLUf2ay3RR0I5ObGIMZh1bMi5w3GNvJL2zoVRTJWGUAdW5h7FjtHJlFSVmd1Oxm5nC6e2SpybabOVEnff6mOfU4dSlLbQlVV2LPDcCRJUSGIBJSG90kd6/iYt0aEKWkTSU29y2ic0Oc8dZ0VGWUm60hbmyRfKSSxvYltz6xwMdh4RrOcnZP1b7vy+8tUneJAwCj7MuSpazqtWt+XIch0jl4qtKpDLtFbJe9X3m8VYtuJ0vSS2LK7bVntkL/SJMA4Rwksyv8emv/yt/fmWsLGUqzUXbTX1KKRSIVlKu8UsxVsz35Pch9TuY2lianyrRd2nrzfmdR0Yp3tfx1/0bjgyWyVsGHdFvOOrwlO02+78nI4m9YrxKfHfaVTS53YoQqclJImLS2UMDZL+8czA6DW5jpSqrY2w/CK1WOZtLx/JM4K42FdMXKUjItIK0kGykAtcbKDpe5e8Zp1MzszGP4Y8LCM1K6ej7n+xsIlOUYb2jYiogSEHZ1t46D0v5iKeJnd5PUgqza0RipNPMVMQoKyZMrDUEpd3HIkqts/hFLJGPI1eKmdVwFKJstCyO+kZVDYKASNPIEHx8Y6VJRksyRPCpnjcuYnNggAgAgBRACwAhgBIAIAIAIAIA4bxeMtbPbTtCfW5ju4X/wBUTyvEG5YiVyPQTWJbqP11iacboq0ZOM0bOt9pmUBEuWCsJAUpZtma7AbO+8cyOBvq2eqWIvFaFFW8eVhIVnSgHQJSn6ufWJ44Slta5h1Zm54D4pNamYlbdpLZyAwUC+3MNdrXEUcTRVNpx2ZPTk3pI1cViQyHFaM0/okD4k/WPMcWn/5Fu5fks0l8JApZDRxatTkTJDHFExpUlPNSz6BA+sXcG/8Ax7f/AFL/APMToYBfHJ9y/JUyJ4AclhG2RylZK7OlKyVy/qalSMJrJie6cq8pGrFKQ/gbmO/goqNCST1vr9Nvf0OLU+LFwutNDiEmocDkImsekjO5s/Z5ml4hTA2Kipxdwky1s/WxA8Hs4fNP5kzncQqKrQmo7R3ffdWS8Nb+R3gmLh5U5LjNb2k1ajqSS3y+Ecq7k3Iozd3ciImnbXwg4kL1Oj8G0qkSMytVl/IBh9fhF3DwtG/Uu4eNo36l9FgnCACACAFEALACGAEgAgAgAgAgDjftGpslcs7LCVj0CT8UmO1gpXpLuPMcThlxDfWz/Bn0KYp5XH1+hi1JqKu9jnxg5u0VdkKsy9oFl+9fLpbYknmzsw11iv8A9kl8LS8r6e/HwPS4eyhaWrWnnz9NhUqBJ5bA/dHg9/j6Rh0E/mbf0+1iZVMvyo6H7JUntZ5/gD9Sr+0VcdZRikb0W3JtnTY5xZMfxLMaeeiflHleLRviX4ItUvlIQqUpS6iABcklmjkOjKUrJXJrpK5WcSTu1kUsyU2UrmAlTglPcukNcFrE2Yg7x2aFCNHDrtPmvLReWj8krlrASm5yUV038yspaROYKU6lCwfQeWj+MR1MRLLkjZLnbn4vc6fYq+aTu1t3Gi4iqkysGqlL+/3AOZUUpH5+Rjr8OSWHd+b/AGOVWjKWMio7/wCziFOsE2SE9M3gdzzHzi3dLZHWjhs7vOTa6bLztv8AY3fstpzMxCUfwBaz5IKR8VCFPWaMcTap4OUUrXsvrf8AB2fGq5MmUpSrv3QBZyfHo8TVZqEbs8hOWVXOL1VPMUpzMT5II/1GKcJQUdVr4/wUKtm04jtDJmKWEhRcnYM/IfrnGjZUnUnOSjBWX19+R22mlZEJT+FIT6Bo6UVZWO3FWVhyMmQgAgAgBRACwAhgBIAIAIAIAIA537X8P/ZyqgfcPZq5so93/ucf9UXsFVUW4vmcziOGdRRkuW9+hzVMozGz6AuE8/5rsR4eJd9umoOa+P097nGrVadF5aHnJ7vw6L6+BGxZbzfIfKNjp4H/ANC8/uLIMYLJ1b2SSe5PXzKE+gUT8xHMx71iixh9mdAigWDm/H1TMFXklpN5aVFZskXIAHM2fT5xw8fSpds51HyVkt3+Eu/6FinfLoVWGYeHKpq1TSToo9weARo3Vz4xzKmIdmqSyru39dyaytZlrxOv9nT/AP2f6IUVbDwXfP7o6XDvmn5fkqaU3EaTR0mMe1aqy4fSSn/eTVrPRAKfmsekd/CRy4eCfO7OZQWbFTl0SRzKkETs7EDr/sUoP388/wAMof8A7V/oiSitWzkcbq6Qp+L/AAvyXnH9Z3kywbJS56n+wHrEWJd5KJ5es9bGAmzi8RpFScrGm4BoTNnhRHdR3v6fjfyjelC8/AYWDlLM0dQi8dMIAIAIAIAUQAsAIYASACACACACAM37RUE4fObbIfSYiLOEf/cvfIp8QTeHlbu+6ON0yo7qPJ1EVeJBpkas72A1oLz+4slfeyaKYFi4sbg6aERA60XpHV9356F5U3fXRHVfZTXJRKnpmLCRmSoOW1BB+ADmOfjU1lcibDq91E3NRispCBMKwUHRSe8LO9xyYxRurXLKpzcsltTB8WV8udOTMlLC0FAZQ0sVA/GPO8Sd6910X5LUacqfwzVmQ6KOazYXiqeEpkOWDKbq4/tFnCxlUpxjFX1l+DoYKcYRlKTstCno561lORJCTqpViB4J1fqzaxK4Uqd3Ud3yS5vvfTwLkpylbs9ur/Hf9PsVHtOqRMXTSkqS0qTdzcKWtRI9Aj1jr4bNOjF/suZVpz7KpO6bba2Xd/sy9MgAsS/8u5u1z5HQxK1rqX41KstIRt3y29E7v6eJ2j2PT0JpZoKkhZmlZS9wkIQH+BiSlJWZx+MwmqkW7tW36u7KXimqmzZ0xYKMhPdSczgAABzo7h9N/OKznGcr2fv31POSlCTbdzNyUzMwzZWfQOenKNm4+/bK6yp3ab99f4Osez+nySCVEZlqdvAWDDk+b0iehtcu4eLUbs1MTkwQAQAQAQAogBYAQwAkAEAEAV1fjCJKwlQUbEuACzNrfxGkaSmo7k1OhKcW0Zip46ShczvoGQ5ezVY2u4PPnqBEaqNN3LseHynGOVP4ufv6bXKSu9o0uqp50lUsIUtBSHUSCTy7vSxOvON6GItUTa5ozjeCyVGWWV9Hy7vEw1KfFo9TE+bVFfYh4rMImEXBTbRiDcG+vOK7hSrfFvy7tPod/AQnRpKMlZq+62ueaT/eJFFJWRYk23dl7hyp4B7FC5iTaYEjZ0nyNrHrHI4pmeVLv/B2eCuilN1HZ6W+pIq11UrOiXInKplTRMyKllrF/IK3HgPGOVaSuraHd7TD1HGcprOla6fvbkJgK1GWcySkhRDENsmOLjo2qeRUx7i6t49EXYrkSgM6gCdBueg1MUo0p1PlX7Io87DeKqUsSlzEZT38gLFSQ6NdnLPbw5RNTmoRdKm723fJt9O5WL+ChF3zK9np9dRJKmiGSOmzm/E6iqrm/wAzegAEd/Cq1GPgI6jdMmJ2WYI3/D+ETky5M9Sk9jlWUJBOZySO8GuN9ToIiqxajfqcLjGPpxpzpRXxOyb5W7vseq+Y5jWCPIvYhSVAEk2AuT4bxszNCnKrUUIrV6IkYZxquS7JCrgh7BN/U2a1t+cb05uK1PfVOFUnCMIu1lbx9vU2/D3Hpnk55YABDsWCRzJJ/L4PFiNXMcbFcMdC3xXvt4/juNtJmhSQoaEPExy2rHuBgIAIAUQAsAIYASACAMjxXxgKbtECXnYZXzlPeKXOiToCLv8AKNKs8kbl/h+DeJq5b2srvS/PT8+2c2xviOaCxcLIU7rWpgo2YnfK1+nKK2Zp35noIYOnKP8A83WySvbr3d3PzMqc805EJKlHQAEn4RokW6tSKV27I1+BcCt36xZS+ktJt/1KGnQN1izCh/kcHE8W5UvV/j+SprZKUVMwJJypWQl9mO3mNdY79Ol2sP8Atd0+XLz6/buPn9et2FR9gsrV1fnz26FXipGfyEWrJaIt8Pk5Ubt3d2eaQ+cYk0ldlyzex0L2dqJE4ABgU3f+YdGt845WMlnyyWxPQTjeLNlMWoCwik9CwY7HlGaoJCshBuQLkH5Xa8cfiE4KzauyenccwvDZUo5gkZjqo3UfM3ji1sRUqKzenTZei0JbK7Y7jtFNmpQZaCrLmdiLPlbU+BiTh9CU3PKr7fkuYWtCnfM7ETDcGqVm8spHNRA+GsX/ANBVk9F6lqeOoxW9/A5hjKSKqeDciaseiiI6UI5IqPQuUXmipdT3IjNrltNJXZ02diaZdNTyVO4lJYJSou6QToIVYOSSXI8LxKXaVpvvf3KKoqyr/hqbmWG1rEvGmRLRyX3/AI+pz/gy3lL9/fiyzwPCUVImJmEhBSAMpuDZtr6PpyiSEIzbtsW+HV+zmqkFt19/yZfH+G59GSpQK5TsJgFr6OHcGMSpuJ7TC4+FdWT16ECnmHY+sRnQWp1fgTGj+zSR71lO+1gx0uGPkYkVVpo89xHBKOZx5beer+tzo0XDgBABACiAFgBDACQAQByT2h/+pnMA7oIbmEB3fRgp36RXrS0ynpOEU1pPua9Xt9EY6tQCmXoSxDnQhzz5Fw/9oqNvmdyMV8Rp/Z/kkT6hGVTEIUlR1KS5dtgqyh4ERZw8up53isW6cJX6+v8AGxua/EJcuUuZMHcSHNnfw6mLTllVzj0qMqs1CO7ObVOLyFKUqXRocl3WqYo/5UqSB0eI/wCo1VpE66/4vhnrWd772X8/gzuPVfaTAooQhkhOWWMosTze99b7R0cDXxFaDem+7v8Ab+ShxLh+Fwc4wp3s1e2nfz/hkWlVd9OTPb4vHQVG6+N3+3oclzs/gVvudB9nc5lTBzSPgf7xVxy0RjD7s30hGaOa0WipxvDabMFTZgQrY5wkkdN4hngViN02ayxUKXzSS8TzRyKRTBM1Klbd9ifk8Q/0anDVwf1MQ4hSm7RmvVFqmlSnQCJqeHp0laCsTOTe57lzWMSmp89YzJP2qcVd0GdMud/2igWG8V1HV3dvv6HpKeIUacVBOTstvy9kEvuuUl/HKBu4Z3INhex1GmuilZMvRous49pt07+/r4bHbMRnUcuVLE+YhCghKQyu/YAWAufSLf6ftFax4ytGNSbb6spZFDQVRaXUqc6Owv4BSQ8avAuOtmU54OEubNHQ4VKpJYBWWdnLOSdBbeMKKgi1Qw9lkhqUHtGrUGnEqWc5WXN/dCSLl9O9aI609LI7nCsPJVXOWlvrf+DBYdh75Cod1RKASW7+U5XO3eKTFObdrnoZ1FG8Vukn5X1/JoMHldp2CgC6GTlFtE5grmXL+ZG0ZUc/Pn9CCu1SU4vnrfxdrHbJTsH1a8dGOx4t7nqMmAgBRACwAhgBIAIAxfGPDC58wrTopiWZwwa/MWB0iCtTctjr8Ox8aEbM5vieHhFif2aObh312tdrAaCKTdpW9956SlWzq63Y3QVa0VBWXzk9mS9m0O2wSlvrGyqZdUQ16EKlFR5br356k7EOIjMC05iJADEMFFZu1zo50uzDwiVSk73ehXpYKFJxlb4vS3+ilqJaUA3cAsGuHcgk8w4UB0EaWR0IzZHrkJVlCiVKbNazDvFid3UR00eLtDFToJpHNxOBpYmSlLl79CLJkkBT7EsbbFjbeL0cfkfVe9jnVeFQqK0fhfd079TY8ETQmYQ91DKHtu+kb18RTqRVmcl8Pr0ZSzR0XM6ArGpEomWZyBN0Y/iZwDFFzipWbJI4SvOGeEWznM9alqKlHMokuXdz1juKvRSVpL1R4Wpw/HSnLPSm3z+F/sEukWrRJtqdAOpNh5xtKrCKu2iCng69SWWEG34M6XgVGtMlImTBMPMFwBsH3bnHHrThOV4rQ9lhKNWjSUKru/eh6r6ZSQVI7zfd3PSIWWlrofO9Wc06Yo2JWokKDFyokuDoYp3PYUIJQVuiJ+FSu0mIRqVKAtc3N9PCMWu7Fic+zpuT5I7JO4RppyXXLCVHdHdPoLeojpwrzjzPESM3i2C0lOQhE/8AaksEMFHn3svuhtzG/wCuV7MsUsHVnBzUdFz/AG6+RQ1uJz5oS00qSEklLnulOUanY90jqzPrza087zI9Hg8NCjeMo+DfNO/Tpqn63IctLpMxixJEwOyS2Qh2uBmL+DbRFFJ2b2LVZ/2x35c2utrljhdPMXLXLCWcg5dQFWAtryMbqEssovTb39UUa1emq1Oqndaq/d/tM2fC/D00TZamUJYyO9gQE7WvflEsabUvT7FDEY+E6LT+Z3+/7HRYmOGEAEAKIAWAEMAJABAAYAxHEWESc6UZSUhyQSSMzg/I/OKVWEXKy7/X2zsYTE1VFyvr+DntVRTUTZgQlS3UoE5SQ5B08bxUjHOrdPwegjUpyhFydtF9Bmk4XrC+VBQ7e8QHZ2NnIIc3tqYtqEtrEVTHYZSu5X8CVL4JqyhTgW0AIu2gc3AjPZyIP6lQTsiAeHatIAVLIF2cptofR7xjLJcif9Zh3zGKzDZkkArSwYM+ji3S5JMYd1qSUK1Oo7Rd9/f0seKCpKXIuQcxuytmY9QfXrGLks6avrzVh0Ykpzvmu1ibkE+ZYB9mjF2aunGye30FwfFRTLUFIzgjRWr8i8YauYqQdRaOxHVVKVmzElJWCxJbN3mLeAsP7RnZWEqcc17bL6EvBcWm0ymlzSgFyoWKXYAd3Rxa4vrG6m4/KR4jCUqqWeN39fU1SuMJiuySZglv70wZb9XDJeN3Xk7ciguE04ZpWzdFr7ZKk8XoSopmJ7fkoBLnS5sA19flGVXto9SF8Kclmg8vc7lLj/Fc0q/YhMpB0yAZjfctrbQW6xFKtKT00OhhOGUYL/s+KXO+3kv31IFXiU+dNKe1mqKXSSFa5XzHKCEgfAAOTrGJSd9WTwoUaVLMoxV+v01s2/zyImHyCJnaI0STdRBclKm09697PpG1N/FmWy6jE/FQcJ6t2205q++3mWNFw5MVLUGDlLpOZ3UCCGbwcX5xtTg5aEVfG04Szb2I2C0apyyjJlHfzuTdSgBl9QLeJjepRcLRe5qsXBxzp328rdTpGC4FKmEkpKFFu+g3UwBDu9w3KJ3BfMecqYma+BbLa/I2NNJCEhI0EZKQ5ABABACiAFgBDACQAQAQBExGlQtPeSDprGHFPc3jOUdmVaKBKVKKQAFNYADR39YrUaDp1Zy5St9NySdZyik3sPFLBwHbaLMtFdIjTu7NnqStKgCkuDvGISjNKUdjMk4uzGZlXK3WjzUn84kyPoYUzH49j8wTVykIlKALd5ClbPdi3rFmGHi43ZJGpbW5N4dwszEZ50uWkv3QhGQMwu3V4r1qVNO0SV4mf+T9S2TgMgF+yQ/QRD2cegeKqPeTKPirCqWRKVPNMhanAI01LOY1nCKV7GlfitfD0nJN6d5kZGIySk56OX2RYEy86SNx3nIfkDENk90cql/yXGxlnkrx8/zdfYlzeGKcoFQipyyVEgdokAvd0ku2gNm0g6cUr3PXYPjMsXBdlTu+7u7v5Iq8Cpn7tZJuxY/Uvp6RrlT5l5V8Ql/6ncs6jgWYpCeznJWg946MrkXFj4O8bdi7aMqx4pGMmpxs/t3EOXwlP7QOAWtuzZnttETg47r+Sb+o0cvwv3bmXMjhsykqKSAtTheW1jcBJ66j71uV5Vh5NXKU+JwnNKXyrbx6v8dCPU1UilQQsHtTcIQWUfeuQXYXOo9WifB4SdVvkubKmO4kqclZ37tykw/iyYidLzfu8zLt902tvZ330s0dZcPhCLs7vkcurxKVVr4UuvP06HWaaWGcaG9t455s2S6b3x+towzBZRgwEAEAEAKIAWAEMAJABABADVX7p8vnAEAxsBFDlGsr203Mq19TKTZ82TNUFOlKiT3Xy33H1jyuKni6Ddnld76bPw9+J14RpVYJrW3qV/GfD0oSlVMtHeJzrDkghWpDG1y/rHtsHiXNRT2a0ORONpNDuNS0Kw+ROlkkS8lybse6QT1b0jam2qri+ZhF1K7SbQtKUEzcmVJ0Yi3lFSvF3aRYw8qcasXUV431MMmg7CTPVVVLVNhJCahSlg67FrlvJ4pfLF5nr4noMyrVoKjD4OfwpIfwnEp1Vh1YiarP2aUlJOrO7E7kNrG0JuUWnyOP/wAjwlKlTvBWun9LELCcXly8PqJKrzJi+6luYT3vJvVoyn8LR5CjiIQws4Pd/si6psICsIUZoUDL7SegaXCCEvzBufODhenqej/41OpRcF/m7a9G1+xQcLYEiqTUZiUmWgKSRo5zajcW5iIIQzJ9x7HG4t4d07K+Z2f0JnC1HMqqeokBSwmWy5ZSpQGchdixuCzt4vFvAVcktdjk/wDIaMZZZbSd/paxA4WmoRUJmTsxSAS5JsoBwTe+hDcyI71eLcLRPI0pWneRo+FMBRPMytmSwQpRMlBctlPvHclx8IrV6rhakn4k1KmpNza8DHVqlzZilzC61Fz4aN5DTyi7FKKsis7yd2eZNLmZKQ5V3RzJNvrBytqzKXJHbKKRkloSfupA9ABHDk7ybOitiVS++P1tGrBZRgBABABACiAFgBDACQAQAQB5mpcEQBXNGQYvirEJ1LWyJiVq7FbJUjVJZTG2ymUGbVou0IQqUpJrVFepKUZp8jSY3QmahKRrnF/C4Pwv5Rw+IUHWglHe6/k6WFqqnJt7WIeKUxk0VQgnMkS15T4FJsekWeH0Z0Wqbd0no+40rzjUeZeZiaOuqTRCSinK5OX94xsxzE2tZTx2HGHaZm9SA9YhVzDhxMsnJ2g7QjXKQW8szfCOfxBNLQ7HBlTeI+Pe2nj/AKuVtFVUqKBaQEmqWpiWchGYGxOgygabxzrxVNrmdydOvLGKTfwLbxt+/UuuA6cKoq4AjMoKAD3tLt8TEtH5GcT/AJKnJZV/iz37OcEkzguZNTnWhQAB924Jcjc9bRvTSe54nhlCnUvKSvZ+RseLC1FU/wDwrHqkiJKnyM9Vw/XFU/FHNuFMIqahMxMhYlylEJmKJ1YEsw7xsdLC+sU6cJS2PTY7FYeg4yqq8lrFfnotjpmB4PLpJQly73dSjqpW5PybYCLsIKCsjy2KxU8TUzz8u5HOcfwIqr/s0uwmqzuPupN1HyOZh0js0q1qOd8jj1KV6mVczqtLSploShIZKQAB4C0cmUm3dl5K2iKDGODZM9RWCZaiXOUAgnmx36RYp4qUFZ6kcqMZO5WYdS01FUplkLmzlEALIDJJtYbeJiSc51YX2RmFJR1NlMVFM3HaEd7oIwwWEYAQAQAQAogBYAQwAkAEAEAEAQJzBREZBFqKREwpK0hWU5kuHYjQjxjZSa2DSe5IMamSn4wU1FP8UEepA+sS0F/2IEbhzIigSFKATlUlzpckfWN6t3VDKjgetlo/YLupbAJtsFEuOkS4mLl8Rm7WxsZeGyUhQTKQAoMpkgOC9iw0ufWKOVG7r1Ha8np3kGi4WpZSwuXKyqAUkHMo2UGNiW0jRUoJ3SJ62Or1oOE5XT8DOezqhnSVzhMlrQkhN1JIBIKtHHImNaSa3PN8LpVKcpqUWtvpcs+Plzfs3ZyZSphmqyKypUSkavbxDX5wrt5bI9ZwlU+3z1JJZdVeyuVvs6o6qQVy5sgolKdedTA5u4kJZ9GBOm0aUFJOzWha4xUw9ZRnCd5LSy6a6j/HCqoLlmT2nZtfswScz/ea7MzecdbC9m082/eearZ9Mo5wXhU4zFVdS/aLTlSFBlNa5DWdhaMYmpC3Zw2M0oSvmka8xTJxmpnBCFKOwJ9Iyld2BieC5RnzptUsuxyp6m5Pow84uYh5YqCBsjFMwWFCgZQR968YYJEYAQAQAQAogBYAQwAkAEAEAEAZzizEPs6FTdcpRbmCQCPSJaUM7ymrJVDVpmoStBdKg4MaOLTszZMeJjAKviHBzUoSkTTLZ37oUFO2oPSJaVTI9gVuG8KqShcqdPMyUrKUpS6cpSXt1iSddNpxWoLCh4VpZK0zEIOdJcKKlG5cc+RMaSrzkrMFzmiEC5oAaqZighWQDMAWfR2s/g8DMbXSZm+BuI11YmCbkC0Ee4DlIL8zzB+ERUqjne51OJ4GGGcXBuz673NKZyQWzB+TxNZnLHYwYECoAFGBkp+K5+SknKJ+4R5m0S0VeogRuD6Ts6OUN1DOeqr/ACaNq8s1RmA4txDsKaYoe8e6nqot8nMVpu0SxhaXaVVE0GB1aZslCgfeSFDoQD9YynfUiqQcJuL5FhA0CACACAFEALACGAEgAgAgCPXV0uSnNMUEj4noN4yk3sayko6tmK4oqhV0M+YnTVO1kKSfk8TULxqJMipVo1o547Fd7NMRKkzZSie6ykg7BXvN4Ox84lxULNMkTHeOaWdJRMq5dTOSE5P2aSMochJN35uzc451VNfEmdfATpTaoygne+vMmYZj8yXUJpKopK1ozSpyAyZo3BT91VuZB8NI2jOzyyK9XDxlTdalsnqun8Cp4pUnEPscySpIUHlzAXCmTmNm01Guoi72C7LOn4nN7T48rRp80VyW4FUAQp+I5JgQQbtfrpHPrcRhSrqi09ba+OxZhh3OGe47jFYJUiZMVolJPwi9J2VzWhTdSpGC5sx/swpx9nnTFls6sruRYC5B6qN/CIcNHRs6/Hal6kIdF9/9EeuEuVUp7ElSRlU+Yq01uddPjHXi3KHxHERs8ZxDs0W95Wked4jjOwjkj8z27lzf7FjC0e0ld7Ih0K1y5gExTuA/gTzjlYSU8NjY05ybzLW7b1e2793LVZRqU24rb8ESl41kTFT2ChLkgEzCO6pywCfE7PrHo1Vi79xpPhlaKj1ly5rx/JTT+IDiAErIZctU8IIJDqSMqvJ7+msWcJNSUprkR43BPCyUZO91c3TAAAaRGUjN8c4ZNqZCUSWKhMSoglnAChY9SPSI6sW1oXeHVqdKteo7Kw3LnLpUUyHAmIlJSQLi1tdx5RqrxST6HM4jiovFuUXZNvfo3zNDhePu4msL+9oADp5eP+8bKV5KNjWniE9JaF+DGxYCACAFEALACGAEgAgCi4j4kRTMhI7Ser3UDbxVyHzialRc9XoupUxOLjRVt5dDGV2IKmDPO95SQNmGhUPC9m6RXqtOdobJnNxFd5M0+aS7ur+ungT8MIXQTwPwzEj/ACWiWlJuSb6lvh1TPR82Zj2cSF/bCoA5UoVmPVmHV9vCL+Ja7MvI2/HEvNQVIH/KUfS5+Ajl1PkZewDtiIeJygY8tc2mmzkq7ORkSJiUkpASxPmQQ8VMzbTfI9K6NKlCpTgruV3q+q+xo+JuJVJVKqqSqK5SlsqWQnuWFmIzBwFa8+kdzCOnWi42PF4yjWw8viuvsafFeMJUghKkzFZkhSVJAyqB5KeKM3ldmVq2NjS3TK1HFFYULnJlSjKH3Qo9okGwUQ/uv4bRpKUrXRVp4+s49o4ppcudvfOxYUtUuaUTCylHKWSG5Wvv8I8rjO0/WxctZabc7M9ThKtOrh1OGia58iF7RMYP2TJlUgrUxSoMSBct4aR6BYh1IO8XF95c4VhUq2e6duhSTUlEmRSnujIFlt1Lv8AW8jHXwdPJTzHOx9XtcROXLZeWha8R4dLp5stMoBKVIvrcg69YlpTck2ypE0s8qV2agnMMqSLO5b848dxSFWOOjOMHJaW8bvf6HQwzj2TTdj1V4Oopf3lKBzglrnkdm0hiOE1pZakJfHvLx7vtYzTxcE7bJbGUpuEpxKpKpYl0vaCao5wVKypykAuSXbfTN5R06FGrkUanmdKpxGjZVE7ztbbRa3926Ef2fy5Kvf8AfM89mHN8ksK5bPvFzCZlCVtitx2X/dFd35NvjeKpppSpi9rAbknQCN27anna9ZUoOTMRw3xVOXVATC6ZhbKNE8m6RpGTucjDY2rKvaWz+h74snLFUX0ypy/y7/8Ac8Jb6lLik5rE37lbw/2TMMqHCX6N4fr5xpOF4plzDV8yinp+wsjiCbh84oKSqnJ9wn3DuEnYg7aM0dGjGOIp6v41v39GSTxE8JUtvD7eHvY6JhmJS6iWJkpWZJ9QeRGxitOEoO0jr0qsKsc0HdEuNCQUQAsAIYASAMvxrxSKRGSXecoW/gB3PjyH6NnD0O0d3sUMbjFQjaPzMweABalrmTD+0Vdy5UL6vruPQRaxLiorocmhmcmpPWWt/fvYsqykVMZIDka+enU/lHIae5LXoymlBbr36llwVLKZUxCv+YfMZUj0jeF9yfhMXTpyi+v4RocPoJclOWWlgbnmepN4knNyd2dc9YlJzyZiPxIUn1BEaPVEtGWWpF9GjJ+ywheHlKgFDOpKgWIOjgjlEVD5TqcYbWJTXRGCrMCNRWVEuiQTLC8zJ0SNDrtmzMOWkSYOpkxCfLX36lniMb8OtUfxaW8b/tubfiGmV/hclMxOWZKKAx1OXuEjwu8S4uzk2jxWPX/i67ofXwoqcmVMkrSlK5SQtKs34RcMd2FjyiHLfYi/p/aRjODteKTLeiohKmoli4SA55snX1jgzhfise5L7M9Lh4Klg1Fclb6mS9oU0TK+mlTLSwxUToxLq25Bo7FXWaTOxwyLhhJzjq3f6LT7jeL10jEJ6RSuZgBDEBIOW7pJjoYbFw+RnKr8Or0YdpO1vEvDgtVVFKpxRLKRlYlz1ISWHrtEva04aR1KWxoaNAo5KjNm5kp72YhgkMA2p5fGK1SabvsbQhKclGKu2U0niudUF6OlVMlu3aLUEJPNn1iv2jfyo6LwFOkv++ok+iV2VfF2PV8iWTMlSkomdwFK3UCRs5uW0YRpOU0ixg8PhJy+Ftta7aB7OqWUUuUrE+TmCs9m7Qu7c2AHlEmHqPI4epX4xB9sqt01JaW7hz2ok9lJ/DnL9ctvhmjNTY8rxS+SPiZzgugUamXNWCmWkKUFKsk2KRfTU/CNY7lPB0mpqctEaXiSnE9aCkslAIWWOhZvkdecbvV6G+PpxrtNPRb+DI9MBL0Fri+thcfCNr5o6e/bIqNqL071+43jCgqWgnVyPAhrv6CLODTU2+77bfks4iScE2VmF4nMopoXLPcNiDcdD4eMdCdONVWkU6dWeGlnjtzR1nAsZRVS86LH7ydwfqPGOTVpSpuzPQ0K8a0c0SzERkwsAIYArOIMWTTSis3Vokcz+Q3iSlTc5WIa9ZUoZmcdmVBmrVOmHMoqLPz3P0EdhRSWVHmpTcpOpN6vYtOHp6QVlXIXPW48xFPGp2SRLgpJucn3L73LqVNBLAAk/efUkf0n9PHKqOyLsZJuy1b597/hjsuZlOZFu+QBsQP0Y0jNpWZstHmh1Zd0+KBwF68xpEkaly7Gsk7MMfRUKlp+yKQFP3irk21jd4VM7XwHUwUsMpN4i7XK3UyFLwNWCWZX2lMuUpRKkIzb63YHwbSIlSqWtc68uJ4PNnVNtrZv/bNhw9gEqilZJfVSizqPM/ltE8IqKsjj4vFzxE88/LuG8cweTV5QtS0qS+VSSRqz6hi7D0jZq5ycRQpYiylfQfwWk+zo7LtFTGNioMwYWta31jK0JKEFSj2d7292EWj/AMyC1suv66RyHBriSlycfrqdNTTw9r63Mnx1gE2prKZkEyld1akv3Q7qcsQO7oecX6sXKSOjw3FQo4epeXxLVLrppbrruN8TcJTET5c2hACkgdxKkpKcoYZQqzNr18YjqJKolFq/S+pLguIQlRlDE7Pnb7ml4TwpclMyZOUFT5ysy8pcBrAPuw/LaJ6UHFNvdnMx2JhVcY01aMVZGSxtS8RxI0ZUU00tisAe9lYm72ckCNJPPPLyL1FRwmFVe3xS29/VmnXxNTyiZUpKlCWMrS0ukNYJGz22i46eWOaVkjh53Oer1b5mdwiUvEqn7XP7lPIU0uWTcrB3GoY3OjkDYRTV5vPLbkdjE1KWDoujTd5Pd+PT8FvhzSq+qVkV2cxEopUBZShmzNs/eBJ8I2jK0myniKsJYWm812r6d3tHrHa5EwIKhZExKvMOX8oxKd9Dg168HaT5NFWZt1AADKoJszAlxpo2nkC8axvfUqufxOK628H198tyvTU5ZlyQnMQpuVjFhRvZ8zm9tlqWe3MizMTULJ5kh/GLlHDOW5A8VL+0imapZc35eHSOhCnGCsgqk6ktffuxK7F0kHcQL0dVZlnwbXKlLQoaPlV4h2P5+URYiCnFljATcGuh1kRyD0AsAIYA5txtPVMnrSdEDKkeTk+Z+kdPCxSgn1ONj5SlJroZSlpzkHgT8zFpvU5cYXiCkrSCAbG5jRxjLchqRnkceW57oqzI+ZyfuvoP1b08Yp18Fms4eZHSr9knda8u73/HMtqLE0OAPuJBv5ZvMl/WOdPDzV7++h0aGKh5RX+/VnpGKaqv3u6AN+bedojVPKrG6xicc7/u0X5+uhZ4fjikHKGIGv0HN/1tGHNxsi1SxVnlXLf9vH3yLSRxOh2I9C/WN+1tuWo4yLJM/GUPlvl/ENj01tG+dWbNp4lXsVczEnUC7kXtv+h6RoppaFZ1dbizsRNmJFn5Xf8AvDNuJVdrDisRKi4LMPjt6/SK1WkpVI1Oa+3+7FiOI3XL88hxWLqygcy3yjeeIcY3szLqvRXIy8QZYVyBuebRpCndqpNfEtvMxLFuF4R2YsnGcr31BbqP0ItRlrqV1ict7FBja/3kynKUz2JCwwKh95KjuCnc6ECIo3Usy3LdHi2S9Os3Kn0vt3rw+uxUSaxUuVTpFpkwOoD8bsxPhp5eMTNurJuo9uhRxeMhP/0rR3tfpe1/PctKPEuyVNVchS2FjcnkPAD4+MYlNySXQrPHyWbMtFZLv9/se/8AGe8onYMS9gSFH4Fh1jWKZiOMkpNe9n78StnYx3MuUrdQVbZtXPXlE0MLOXIpvFKUXF9U/Qj/AG6ap9A+rb2b8/WLdLAf5FeeKk22nq97HiXSrO5PWLscPCJGoSnsiVLoOZia/QnhhepJRIAjUtxppbC9mpVkhhzP05wukb5JPZadTQcKYKVrSQGloIJJ3a7eJiriKqjG3Nl/CUG2uiOiCOadcWAEMAZziTh8zldpLbOzEHdtL89os0K6ho9ipiMPn+KO5jKvDVyj30FB6WP0MX4zjLZ3OXOlKG6sRcnnG5E4ngyEnUesLsidGD3R4NEHcWPhB6qzInhkneLsNTKRdmVoXAYCIZYenIidCorW1tsNzwsDuoId/vPqXO3x5RVlgNW0zFSTStGLX15+9emg7nWFBY93U8+n0b84pVMLJSyteBJ2klLPf4fend0t+43T4goFWbNdyLHX/Z42/T1UtIkdPEtNuTItTiagrMErPgEqP0aNf00/8X6GFWlOeZNLxYisYU7svplMZ7Ca5Mz2tRy3XqO/+ICDdJKeWUj9GMOjLoyWGIqX1tY9VmOOAAFNtYvB0JdH6GKmIqTulZeZF/xdZFkr80xsqFS3ysilKd9Zr1HJFWtacq0LF38dtI3jhaj3iazqKyi5XElmcqYomWUoKSkXuLMH2jb9FUfI3zQ1lq3ttpa1hyZSznRkslD+8zknU+HhEkMA92zLleKSi9Nj0nD5uYKz6BgnYPrbn46xP+ih1MKNTLZL9yRMoSod5QZ3YAa87bxPTw9OGyM9nWktWe5dCkeMT3EcIt2ySlA2jDbLEKMVsItQEZtc3dojecnQeZsIzZIxmb2Q7IpSshIBWo6AD6RpKSSu9CSFJydt2bHCOFDZU8sPwD6n6D1ihVxS2gdWjg3vP0NXKlhICUgADQDSKbbbuy+kkrI9iMGRYAQwAkAItIIYgEcjAWuVNZw1TzPuZDzQW+GnwieOIqR5leeFpy5W8Clq+Dlj93MSrwWG+If5RYjjF/cvQqTwEv7X6lHV4JPlvmkrYboZQ+D/ACixGvTls/UqTw1WO8X5alb2w0djyUImsVsy2v6nsL6HoYWMgFfwmFjDS6CKKdwfSFjR04PdfQU5Rs3lCzMdlTXIXKnwhZjsab5CdmjkPSGpj9PS6AyBsPSFmOwpLkhQtI5Qys2UKa5AJo2+UMplKHQTtfAnyjOUzdLkeDPP4FekZyrqYzv/ABZ5M1eyPUiFo9TGapyj6sTtzuUDzhlXK4zyXzWXmNrqwNVP0EbKD5Gkq8Y7v0FlKSr3QonkH+kYaa3MwlCfy3J8rC5yvdkTD4lCh8TELqwW8kWo0Jy+WD9P3LXCuDp0xWaeezR+FwVH0sP1aIKuMglaGrLFHh9SUs1R2XTmbbD8NlyA0tIHM7nqY586kpu8mdanSjTVoolxoSBACiAFgBDACQAQAQAQAQAxU0cuYGmISsfxJB+cbRlKOzsaTpxmrSV/EqqjhOlV/wAPJ/IpSfgC3wiZYqqufqVpYCg/7beGhXzeBJX3J01PXKr6CJljp80iB8Lh/bJr6kKZwNNHuVCT/Mgj5KjdY6POP1Inwyotqnqv5Iy+DqwaLknzX/TG6xlHmmRS4fiuUo/UYVwpXbCV1zf2jb9XQ7zV4DF9Y+/I8q4Tr/8A2/Jf9oz+sodGavh+M/yXvyFHCFf+KV/mP9MP1lDozP8AT8X/AJL35HocH1345P8AmV/RGP1tDo/fmP6di/8AJe/IcTwRWHWdKHQqP+mMPHUuUWbLhmJ51F78j2OAJ51qUjolR/1CMf1CPKBn+kVHvU9+pKl+z78dSs9EAfNRjR8QfKKJVwhNWlUbJcjgGnHvTJyuqkj5JiN4+o9kiWPCaK3bfmS5PBVGm/ZFR/iWs/B2jR4ys+ZJHhmGi75fW5PlYBSp0p5X+QH5xE69V7yfqTxwtCO0F6InypSUhkgJHIAD5RG23uTpJbHuMGQgAgAgAgBRACwAhgBIAIAIAIAIAIAIAIAIAIAIAIAIAIAIAIAIAIAIAIAIAIAIAIAIAIAUQAs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7584" y="4149080"/>
            <a:ext cx="7992888" cy="100811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Years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68" name="Picture 16" descr="http://www.clker.com/cliparts/E/o/k/5/x/5/birthday-cake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2174789" cy="2123704"/>
          </a:xfrm>
          <a:prstGeom prst="rect">
            <a:avLst/>
          </a:prstGeom>
          <a:noFill/>
        </p:spPr>
      </p:pic>
      <p:pic>
        <p:nvPicPr>
          <p:cNvPr id="23572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733256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 &amp; Prevention</a:t>
            </a:r>
            <a:endParaRPr kumimoji="0" lang="en-A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cure, only treatment to relieve symptoms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&amp; physical therapy to stimulate muscles 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...&amp; antispasmodic drugs to relax muscles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prevented  -  vaccines given multiple times protects a child for life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Vaccines</a:t>
            </a:r>
            <a:endParaRPr kumimoji="0" lang="en-A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84784"/>
            <a:ext cx="8748464" cy="4389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major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break-throughs of the 20</a:t>
            </a:r>
            <a:r>
              <a:rPr kumimoji="0" lang="en-AU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Five different vaccines available  </a:t>
            </a:r>
          </a:p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n-AU" sz="3200" dirty="0" smtClean="0"/>
              <a:t> </a:t>
            </a:r>
            <a:r>
              <a:rPr lang="en-AU" sz="2400" dirty="0" smtClean="0"/>
              <a:t>Oral polio vaccine (OPV</a:t>
            </a:r>
            <a:r>
              <a:rPr lang="en-AU" sz="2400" dirty="0" smtClean="0"/>
              <a:t>)</a:t>
            </a:r>
          </a:p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n-AU" sz="2400" dirty="0" smtClean="0"/>
              <a:t> </a:t>
            </a:r>
            <a:r>
              <a:rPr lang="en-AU" sz="2400" dirty="0" smtClean="0"/>
              <a:t>Two </a:t>
            </a:r>
            <a:r>
              <a:rPr lang="en-AU" sz="2400" dirty="0" err="1" smtClean="0"/>
              <a:t>monovalent</a:t>
            </a:r>
            <a:r>
              <a:rPr lang="en-AU" sz="2400" dirty="0" smtClean="0"/>
              <a:t> </a:t>
            </a:r>
            <a:r>
              <a:rPr lang="en-AU" sz="2400" dirty="0" smtClean="0"/>
              <a:t>oral polio vaccines (mOPV1 and mOPV3</a:t>
            </a:r>
            <a:r>
              <a:rPr lang="en-AU" sz="2400" dirty="0" smtClean="0"/>
              <a:t>)</a:t>
            </a:r>
          </a:p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n-AU" sz="2400" dirty="0" smtClean="0"/>
              <a:t>  </a:t>
            </a:r>
            <a:r>
              <a:rPr lang="en-AU" sz="2400" dirty="0" smtClean="0"/>
              <a:t>Bivalent </a:t>
            </a:r>
            <a:r>
              <a:rPr lang="en-AU" sz="2400" dirty="0" smtClean="0"/>
              <a:t>oral polio vaccine (</a:t>
            </a:r>
            <a:r>
              <a:rPr lang="en-AU" sz="2400" dirty="0" err="1" smtClean="0"/>
              <a:t>bOPV</a:t>
            </a:r>
            <a:r>
              <a:rPr lang="en-AU" sz="2400" dirty="0" smtClean="0"/>
              <a:t>)</a:t>
            </a:r>
          </a:p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n-AU" sz="2400" dirty="0" smtClean="0"/>
              <a:t>  </a:t>
            </a:r>
            <a:r>
              <a:rPr lang="en-AU" sz="2400" dirty="0" smtClean="0"/>
              <a:t>Inactivated </a:t>
            </a:r>
            <a:r>
              <a:rPr lang="en-AU" sz="2400" dirty="0" smtClean="0"/>
              <a:t>polio vaccine (IPV</a:t>
            </a:r>
            <a:r>
              <a:rPr lang="en-AU" sz="2400" dirty="0" smtClean="0"/>
              <a:t>)  -  </a:t>
            </a:r>
            <a:r>
              <a:rPr lang="en-AU" sz="2400" b="1" dirty="0" smtClean="0">
                <a:solidFill>
                  <a:srgbClr val="FF0000"/>
                </a:solidFill>
              </a:rPr>
              <a:t>injected  </a:t>
            </a:r>
            <a:r>
              <a:rPr lang="en-AU" sz="2400" dirty="0" smtClean="0"/>
              <a:t>-  every country to use this at least once for each child by the end of 2015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enough people are immunized, the virus will die out.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How did the campaign begin?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1979  -  RIP (Australian) Clem </a:t>
            </a:r>
            <a:r>
              <a:rPr lang="en-AU" sz="3200" dirty="0" err="1" smtClean="0"/>
              <a:t>Renouf</a:t>
            </a:r>
            <a:r>
              <a:rPr lang="en-AU" sz="3200" dirty="0" smtClean="0"/>
              <a:t> given some polio vaccine</a:t>
            </a:r>
            <a:endParaRPr lang="en-AU" sz="3200" dirty="0" smtClean="0"/>
          </a:p>
          <a:p>
            <a:r>
              <a:rPr lang="en-AU" sz="3200" dirty="0" smtClean="0"/>
              <a:t>Chose to immunize all children in the Philippines </a:t>
            </a:r>
            <a:r>
              <a:rPr lang="en-AU" sz="3200" dirty="0" smtClean="0"/>
              <a:t>-  </a:t>
            </a:r>
            <a:r>
              <a:rPr lang="en-AU" sz="3200" dirty="0" smtClean="0"/>
              <a:t>6 million</a:t>
            </a:r>
          </a:p>
          <a:p>
            <a:r>
              <a:rPr lang="en-AU" sz="3200" dirty="0" smtClean="0"/>
              <a:t>1982  -  decided to immunise all the children of the world to eradicate polio by centenary of Rotary in 2005.</a:t>
            </a:r>
            <a:endParaRPr lang="en-AU" sz="3200" dirty="0"/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33256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What was needed?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Dr Albert Sabin recommended they would need $100 million</a:t>
            </a:r>
          </a:p>
          <a:p>
            <a:r>
              <a:rPr lang="en-AU" sz="3200" dirty="0" smtClean="0"/>
              <a:t>Set about raising $120 million</a:t>
            </a:r>
          </a:p>
          <a:p>
            <a:r>
              <a:rPr lang="en-AU" sz="3200" dirty="0" smtClean="0"/>
              <a:t>Donated or raised $247 million</a:t>
            </a:r>
          </a:p>
          <a:p>
            <a:r>
              <a:rPr lang="en-AU" sz="3200" dirty="0" smtClean="0"/>
              <a:t>1986  -  went to WHO with the proposal AND the money</a:t>
            </a:r>
          </a:p>
          <a:p>
            <a:r>
              <a:rPr lang="en-AU" sz="3200" dirty="0" smtClean="0"/>
              <a:t>Partners with UNICEF  &amp; US </a:t>
            </a:r>
            <a:r>
              <a:rPr lang="en-AU" sz="3200" dirty="0" smtClean="0"/>
              <a:t>CDC (</a:t>
            </a:r>
            <a:r>
              <a:rPr lang="en-AU" sz="3200" dirty="0" err="1" smtClean="0"/>
              <a:t>Center</a:t>
            </a:r>
            <a:r>
              <a:rPr lang="en-AU" sz="3200" dirty="0" smtClean="0"/>
              <a:t> for Disease Control)</a:t>
            </a:r>
            <a:endParaRPr lang="en-AU" sz="3200" dirty="0"/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33256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3" name="Picture 15" descr="Polio Dates 1985-2008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488" y="2884488"/>
            <a:ext cx="1143000" cy="146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PolioWorldMap2008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1" name="Picture 13" descr="PolioWorldMap1985Bl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314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4000">
                <a:solidFill>
                  <a:schemeClr val="bg1"/>
                </a:solidFill>
              </a:rPr>
              <a:t>Progress in Polio Eradication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815E-6 -1.41975E-6 L 3.14815E-6 -1.95968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How has this been achieved?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NID’s  -  National Immunisations Days when millions of children will be vaccinated </a:t>
            </a:r>
            <a:r>
              <a:rPr lang="en-AU" sz="3200" dirty="0" smtClean="0"/>
              <a:t>over     </a:t>
            </a:r>
            <a:r>
              <a:rPr lang="en-AU" sz="3200" dirty="0" smtClean="0"/>
              <a:t>1 or 2 days</a:t>
            </a:r>
          </a:p>
          <a:p>
            <a:r>
              <a:rPr lang="en-AU" sz="3200" dirty="0" smtClean="0"/>
              <a:t>Mass mobilisation of volunteers &amp; government agencies &amp; workers</a:t>
            </a:r>
          </a:p>
          <a:p>
            <a:r>
              <a:rPr lang="en-AU" sz="3200" dirty="0" smtClean="0"/>
              <a:t>Transport, chilling of vaccine</a:t>
            </a:r>
          </a:p>
          <a:p>
            <a:r>
              <a:rPr lang="en-AU" sz="3200" dirty="0" smtClean="0"/>
              <a:t>Organisation ...organisation .. organisation!!!</a:t>
            </a:r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What have been major problems?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6187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Lack of hygienic living conditions</a:t>
            </a:r>
          </a:p>
          <a:p>
            <a:r>
              <a:rPr lang="en-AU" sz="3200" dirty="0" smtClean="0"/>
              <a:t>Poor nutrition</a:t>
            </a:r>
          </a:p>
          <a:p>
            <a:r>
              <a:rPr lang="en-AU" sz="3200" dirty="0" smtClean="0"/>
              <a:t>Vaccine derived cases  -  change of vaccines</a:t>
            </a:r>
          </a:p>
          <a:p>
            <a:r>
              <a:rPr lang="en-AU" sz="3200" dirty="0" smtClean="0"/>
              <a:t>Resistance based on religious or cultural differences</a:t>
            </a:r>
          </a:p>
          <a:p>
            <a:r>
              <a:rPr lang="en-AU" sz="3200" dirty="0" smtClean="0"/>
              <a:t>Difficulties in access to some areas</a:t>
            </a:r>
          </a:p>
          <a:p>
            <a:r>
              <a:rPr lang="en-AU" sz="3200" dirty="0" smtClean="0"/>
              <a:t>Conflicts between countries / groups</a:t>
            </a:r>
          </a:p>
          <a:p>
            <a:r>
              <a:rPr lang="en-AU" sz="3200" dirty="0" smtClean="0"/>
              <a:t>Movement of people across borders</a:t>
            </a:r>
            <a:endParaRPr lang="en-AU" sz="3200" dirty="0"/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508750" y="3795713"/>
            <a:ext cx="2181225" cy="2111375"/>
            <a:chOff x="3036" y="2241"/>
            <a:chExt cx="822" cy="762"/>
          </a:xfrm>
        </p:grpSpPr>
        <p:sp>
          <p:nvSpPr>
            <p:cNvPr id="64552" name="Freeform 21"/>
            <p:cNvSpPr>
              <a:spLocks/>
            </p:cNvSpPr>
            <p:nvPr/>
          </p:nvSpPr>
          <p:spPr bwMode="auto">
            <a:xfrm>
              <a:off x="3648" y="2631"/>
              <a:ext cx="210" cy="372"/>
            </a:xfrm>
            <a:custGeom>
              <a:avLst/>
              <a:gdLst>
                <a:gd name="T0" fmla="*/ 0 w 210"/>
                <a:gd name="T1" fmla="*/ 372 h 372"/>
                <a:gd name="T2" fmla="*/ 0 w 210"/>
                <a:gd name="T3" fmla="*/ 162 h 372"/>
                <a:gd name="T4" fmla="*/ 210 w 210"/>
                <a:gd name="T5" fmla="*/ 0 h 372"/>
                <a:gd name="T6" fmla="*/ 210 w 210"/>
                <a:gd name="T7" fmla="*/ 210 h 372"/>
                <a:gd name="T8" fmla="*/ 0 w 210"/>
                <a:gd name="T9" fmla="*/ 372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372"/>
                <a:gd name="T17" fmla="*/ 210 w 210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372">
                  <a:moveTo>
                    <a:pt x="0" y="372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21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Rectangle 22"/>
            <p:cNvSpPr>
              <a:spLocks noChangeArrowheads="1"/>
            </p:cNvSpPr>
            <p:nvPr/>
          </p:nvSpPr>
          <p:spPr bwMode="auto">
            <a:xfrm>
              <a:off x="3036" y="2793"/>
              <a:ext cx="612" cy="2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Freeform 23"/>
            <p:cNvSpPr>
              <a:spLocks/>
            </p:cNvSpPr>
            <p:nvPr/>
          </p:nvSpPr>
          <p:spPr bwMode="auto">
            <a:xfrm>
              <a:off x="3036" y="2631"/>
              <a:ext cx="822" cy="162"/>
            </a:xfrm>
            <a:custGeom>
              <a:avLst/>
              <a:gdLst>
                <a:gd name="T0" fmla="*/ 612 w 822"/>
                <a:gd name="T1" fmla="*/ 162 h 162"/>
                <a:gd name="T2" fmla="*/ 822 w 822"/>
                <a:gd name="T3" fmla="*/ 0 h 162"/>
                <a:gd name="T4" fmla="*/ 210 w 822"/>
                <a:gd name="T5" fmla="*/ 0 h 162"/>
                <a:gd name="T6" fmla="*/ 0 w 822"/>
                <a:gd name="T7" fmla="*/ 162 h 162"/>
                <a:gd name="T8" fmla="*/ 612 w 822"/>
                <a:gd name="T9" fmla="*/ 16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62"/>
                <a:gd name="T17" fmla="*/ 822 w 82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62">
                  <a:moveTo>
                    <a:pt x="612" y="162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62"/>
                  </a:lnTo>
                  <a:lnTo>
                    <a:pt x="612" y="162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Freeform 24"/>
            <p:cNvSpPr>
              <a:spLocks/>
            </p:cNvSpPr>
            <p:nvPr/>
          </p:nvSpPr>
          <p:spPr bwMode="auto">
            <a:xfrm>
              <a:off x="3648" y="2337"/>
              <a:ext cx="210" cy="456"/>
            </a:xfrm>
            <a:custGeom>
              <a:avLst/>
              <a:gdLst>
                <a:gd name="T0" fmla="*/ 0 w 210"/>
                <a:gd name="T1" fmla="*/ 456 h 456"/>
                <a:gd name="T2" fmla="*/ 0 w 210"/>
                <a:gd name="T3" fmla="*/ 162 h 456"/>
                <a:gd name="T4" fmla="*/ 210 w 210"/>
                <a:gd name="T5" fmla="*/ 0 h 456"/>
                <a:gd name="T6" fmla="*/ 210 w 210"/>
                <a:gd name="T7" fmla="*/ 294 h 456"/>
                <a:gd name="T8" fmla="*/ 0 w 210"/>
                <a:gd name="T9" fmla="*/ 45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456"/>
                <a:gd name="T17" fmla="*/ 210 w 210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456">
                  <a:moveTo>
                    <a:pt x="0" y="456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294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Rectangle 25"/>
            <p:cNvSpPr>
              <a:spLocks noChangeArrowheads="1"/>
            </p:cNvSpPr>
            <p:nvPr/>
          </p:nvSpPr>
          <p:spPr bwMode="auto">
            <a:xfrm>
              <a:off x="3036" y="2499"/>
              <a:ext cx="612" cy="294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Freeform 26"/>
            <p:cNvSpPr>
              <a:spLocks/>
            </p:cNvSpPr>
            <p:nvPr/>
          </p:nvSpPr>
          <p:spPr bwMode="auto">
            <a:xfrm>
              <a:off x="3036" y="2337"/>
              <a:ext cx="822" cy="162"/>
            </a:xfrm>
            <a:custGeom>
              <a:avLst/>
              <a:gdLst>
                <a:gd name="T0" fmla="*/ 612 w 822"/>
                <a:gd name="T1" fmla="*/ 162 h 162"/>
                <a:gd name="T2" fmla="*/ 822 w 822"/>
                <a:gd name="T3" fmla="*/ 0 h 162"/>
                <a:gd name="T4" fmla="*/ 210 w 822"/>
                <a:gd name="T5" fmla="*/ 0 h 162"/>
                <a:gd name="T6" fmla="*/ 0 w 822"/>
                <a:gd name="T7" fmla="*/ 162 h 162"/>
                <a:gd name="T8" fmla="*/ 612 w 822"/>
                <a:gd name="T9" fmla="*/ 16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62"/>
                <a:gd name="T17" fmla="*/ 822 w 82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62">
                  <a:moveTo>
                    <a:pt x="612" y="162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62"/>
                  </a:lnTo>
                  <a:lnTo>
                    <a:pt x="612" y="162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Freeform 27"/>
            <p:cNvSpPr>
              <a:spLocks/>
            </p:cNvSpPr>
            <p:nvPr/>
          </p:nvSpPr>
          <p:spPr bwMode="auto">
            <a:xfrm>
              <a:off x="3648" y="2325"/>
              <a:ext cx="210" cy="174"/>
            </a:xfrm>
            <a:custGeom>
              <a:avLst/>
              <a:gdLst>
                <a:gd name="T0" fmla="*/ 0 w 210"/>
                <a:gd name="T1" fmla="*/ 174 h 174"/>
                <a:gd name="T2" fmla="*/ 0 w 210"/>
                <a:gd name="T3" fmla="*/ 162 h 174"/>
                <a:gd name="T4" fmla="*/ 210 w 210"/>
                <a:gd name="T5" fmla="*/ 0 h 174"/>
                <a:gd name="T6" fmla="*/ 210 w 210"/>
                <a:gd name="T7" fmla="*/ 12 h 174"/>
                <a:gd name="T8" fmla="*/ 0 w 210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74"/>
                <a:gd name="T17" fmla="*/ 210 w 210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74">
                  <a:moveTo>
                    <a:pt x="0" y="174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1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Rectangle 28"/>
            <p:cNvSpPr>
              <a:spLocks noChangeArrowheads="1"/>
            </p:cNvSpPr>
            <p:nvPr/>
          </p:nvSpPr>
          <p:spPr bwMode="auto">
            <a:xfrm>
              <a:off x="3036" y="2487"/>
              <a:ext cx="612" cy="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Freeform 29"/>
            <p:cNvSpPr>
              <a:spLocks/>
            </p:cNvSpPr>
            <p:nvPr/>
          </p:nvSpPr>
          <p:spPr bwMode="auto">
            <a:xfrm>
              <a:off x="3036" y="2325"/>
              <a:ext cx="822" cy="162"/>
            </a:xfrm>
            <a:custGeom>
              <a:avLst/>
              <a:gdLst>
                <a:gd name="T0" fmla="*/ 612 w 822"/>
                <a:gd name="T1" fmla="*/ 162 h 162"/>
                <a:gd name="T2" fmla="*/ 822 w 822"/>
                <a:gd name="T3" fmla="*/ 0 h 162"/>
                <a:gd name="T4" fmla="*/ 210 w 822"/>
                <a:gd name="T5" fmla="*/ 0 h 162"/>
                <a:gd name="T6" fmla="*/ 0 w 822"/>
                <a:gd name="T7" fmla="*/ 162 h 162"/>
                <a:gd name="T8" fmla="*/ 612 w 822"/>
                <a:gd name="T9" fmla="*/ 16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62"/>
                <a:gd name="T17" fmla="*/ 822 w 82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62">
                  <a:moveTo>
                    <a:pt x="612" y="162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62"/>
                  </a:lnTo>
                  <a:lnTo>
                    <a:pt x="612" y="162"/>
                  </a:lnTo>
                  <a:close/>
                </a:path>
              </a:pathLst>
            </a:custGeom>
            <a:solidFill>
              <a:srgbClr val="BFB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Freeform 30"/>
            <p:cNvSpPr>
              <a:spLocks/>
            </p:cNvSpPr>
            <p:nvPr/>
          </p:nvSpPr>
          <p:spPr bwMode="auto">
            <a:xfrm>
              <a:off x="3648" y="2313"/>
              <a:ext cx="210" cy="174"/>
            </a:xfrm>
            <a:custGeom>
              <a:avLst/>
              <a:gdLst>
                <a:gd name="T0" fmla="*/ 0 w 210"/>
                <a:gd name="T1" fmla="*/ 174 h 174"/>
                <a:gd name="T2" fmla="*/ 0 w 210"/>
                <a:gd name="T3" fmla="*/ 156 h 174"/>
                <a:gd name="T4" fmla="*/ 210 w 210"/>
                <a:gd name="T5" fmla="*/ 0 h 174"/>
                <a:gd name="T6" fmla="*/ 210 w 210"/>
                <a:gd name="T7" fmla="*/ 12 h 174"/>
                <a:gd name="T8" fmla="*/ 0 w 210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74"/>
                <a:gd name="T17" fmla="*/ 210 w 210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74">
                  <a:moveTo>
                    <a:pt x="0" y="174"/>
                  </a:moveTo>
                  <a:lnTo>
                    <a:pt x="0" y="156"/>
                  </a:lnTo>
                  <a:lnTo>
                    <a:pt x="210" y="0"/>
                  </a:lnTo>
                  <a:lnTo>
                    <a:pt x="210" y="1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Rectangle 31"/>
            <p:cNvSpPr>
              <a:spLocks noChangeArrowheads="1"/>
            </p:cNvSpPr>
            <p:nvPr/>
          </p:nvSpPr>
          <p:spPr bwMode="auto">
            <a:xfrm>
              <a:off x="3036" y="2469"/>
              <a:ext cx="612" cy="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Freeform 32"/>
            <p:cNvSpPr>
              <a:spLocks/>
            </p:cNvSpPr>
            <p:nvPr/>
          </p:nvSpPr>
          <p:spPr bwMode="auto">
            <a:xfrm>
              <a:off x="3036" y="2313"/>
              <a:ext cx="822" cy="156"/>
            </a:xfrm>
            <a:custGeom>
              <a:avLst/>
              <a:gdLst>
                <a:gd name="T0" fmla="*/ 612 w 822"/>
                <a:gd name="T1" fmla="*/ 156 h 156"/>
                <a:gd name="T2" fmla="*/ 822 w 822"/>
                <a:gd name="T3" fmla="*/ 0 h 156"/>
                <a:gd name="T4" fmla="*/ 210 w 822"/>
                <a:gd name="T5" fmla="*/ 0 h 156"/>
                <a:gd name="T6" fmla="*/ 0 w 822"/>
                <a:gd name="T7" fmla="*/ 156 h 156"/>
                <a:gd name="T8" fmla="*/ 612 w 822"/>
                <a:gd name="T9" fmla="*/ 156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56"/>
                <a:gd name="T17" fmla="*/ 822 w 82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56">
                  <a:moveTo>
                    <a:pt x="612" y="156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56"/>
                  </a:lnTo>
                  <a:lnTo>
                    <a:pt x="612" y="156"/>
                  </a:lnTo>
                  <a:close/>
                </a:path>
              </a:pathLst>
            </a:custGeom>
            <a:solidFill>
              <a:srgbClr val="99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Freeform 33"/>
            <p:cNvSpPr>
              <a:spLocks/>
            </p:cNvSpPr>
            <p:nvPr/>
          </p:nvSpPr>
          <p:spPr bwMode="auto">
            <a:xfrm>
              <a:off x="3648" y="2241"/>
              <a:ext cx="210" cy="228"/>
            </a:xfrm>
            <a:custGeom>
              <a:avLst/>
              <a:gdLst>
                <a:gd name="T0" fmla="*/ 0 w 210"/>
                <a:gd name="T1" fmla="*/ 228 h 228"/>
                <a:gd name="T2" fmla="*/ 0 w 210"/>
                <a:gd name="T3" fmla="*/ 156 h 228"/>
                <a:gd name="T4" fmla="*/ 210 w 210"/>
                <a:gd name="T5" fmla="*/ 0 h 228"/>
                <a:gd name="T6" fmla="*/ 210 w 210"/>
                <a:gd name="T7" fmla="*/ 72 h 228"/>
                <a:gd name="T8" fmla="*/ 0 w 210"/>
                <a:gd name="T9" fmla="*/ 228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28"/>
                <a:gd name="T17" fmla="*/ 210 w 210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28">
                  <a:moveTo>
                    <a:pt x="0" y="228"/>
                  </a:moveTo>
                  <a:lnTo>
                    <a:pt x="0" y="156"/>
                  </a:lnTo>
                  <a:lnTo>
                    <a:pt x="210" y="0"/>
                  </a:lnTo>
                  <a:lnTo>
                    <a:pt x="210" y="72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Rectangle 34"/>
            <p:cNvSpPr>
              <a:spLocks noChangeArrowheads="1"/>
            </p:cNvSpPr>
            <p:nvPr/>
          </p:nvSpPr>
          <p:spPr bwMode="auto">
            <a:xfrm>
              <a:off x="3036" y="2397"/>
              <a:ext cx="612" cy="72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Freeform 35"/>
            <p:cNvSpPr>
              <a:spLocks/>
            </p:cNvSpPr>
            <p:nvPr/>
          </p:nvSpPr>
          <p:spPr bwMode="auto">
            <a:xfrm>
              <a:off x="3036" y="2241"/>
              <a:ext cx="822" cy="156"/>
            </a:xfrm>
            <a:custGeom>
              <a:avLst/>
              <a:gdLst>
                <a:gd name="T0" fmla="*/ 612 w 822"/>
                <a:gd name="T1" fmla="*/ 156 h 156"/>
                <a:gd name="T2" fmla="*/ 822 w 822"/>
                <a:gd name="T3" fmla="*/ 0 h 156"/>
                <a:gd name="T4" fmla="*/ 210 w 822"/>
                <a:gd name="T5" fmla="*/ 0 h 156"/>
                <a:gd name="T6" fmla="*/ 0 w 822"/>
                <a:gd name="T7" fmla="*/ 156 h 156"/>
                <a:gd name="T8" fmla="*/ 612 w 822"/>
                <a:gd name="T9" fmla="*/ 156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56"/>
                <a:gd name="T17" fmla="*/ 822 w 82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56">
                  <a:moveTo>
                    <a:pt x="612" y="156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56"/>
                  </a:lnTo>
                  <a:lnTo>
                    <a:pt x="612" y="156"/>
                  </a:lnTo>
                  <a:close/>
                </a:path>
              </a:pathLst>
            </a:custGeom>
            <a:solidFill>
              <a:srgbClr val="4D00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597275" y="3190875"/>
            <a:ext cx="2181225" cy="2716213"/>
            <a:chOff x="2266" y="1818"/>
            <a:chExt cx="1374" cy="1711"/>
          </a:xfrm>
        </p:grpSpPr>
        <p:sp>
          <p:nvSpPr>
            <p:cNvPr id="64549" name="Freeform 5"/>
            <p:cNvSpPr>
              <a:spLocks/>
            </p:cNvSpPr>
            <p:nvPr/>
          </p:nvSpPr>
          <p:spPr bwMode="auto">
            <a:xfrm>
              <a:off x="3289" y="1818"/>
              <a:ext cx="351" cy="1711"/>
            </a:xfrm>
            <a:custGeom>
              <a:avLst/>
              <a:gdLst>
                <a:gd name="T0" fmla="*/ 0 w 210"/>
                <a:gd name="T1" fmla="*/ 1711 h 1098"/>
                <a:gd name="T2" fmla="*/ 0 w 210"/>
                <a:gd name="T3" fmla="*/ 252 h 1098"/>
                <a:gd name="T4" fmla="*/ 351 w 210"/>
                <a:gd name="T5" fmla="*/ 0 h 1098"/>
                <a:gd name="T6" fmla="*/ 351 w 210"/>
                <a:gd name="T7" fmla="*/ 1459 h 1098"/>
                <a:gd name="T8" fmla="*/ 0 w 210"/>
                <a:gd name="T9" fmla="*/ 1711 h 1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098"/>
                <a:gd name="T17" fmla="*/ 210 w 210"/>
                <a:gd name="T18" fmla="*/ 1098 h 10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098">
                  <a:moveTo>
                    <a:pt x="0" y="1098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936"/>
                  </a:lnTo>
                  <a:lnTo>
                    <a:pt x="0" y="1098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Rectangle 6"/>
            <p:cNvSpPr>
              <a:spLocks noChangeArrowheads="1"/>
            </p:cNvSpPr>
            <p:nvPr/>
          </p:nvSpPr>
          <p:spPr bwMode="auto">
            <a:xfrm>
              <a:off x="2266" y="2071"/>
              <a:ext cx="1023" cy="145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7"/>
            <p:cNvSpPr>
              <a:spLocks/>
            </p:cNvSpPr>
            <p:nvPr/>
          </p:nvSpPr>
          <p:spPr bwMode="auto">
            <a:xfrm>
              <a:off x="2266" y="1818"/>
              <a:ext cx="1374" cy="253"/>
            </a:xfrm>
            <a:custGeom>
              <a:avLst/>
              <a:gdLst>
                <a:gd name="T0" fmla="*/ 1023 w 822"/>
                <a:gd name="T1" fmla="*/ 253 h 162"/>
                <a:gd name="T2" fmla="*/ 1374 w 822"/>
                <a:gd name="T3" fmla="*/ 0 h 162"/>
                <a:gd name="T4" fmla="*/ 351 w 822"/>
                <a:gd name="T5" fmla="*/ 0 h 162"/>
                <a:gd name="T6" fmla="*/ 0 w 822"/>
                <a:gd name="T7" fmla="*/ 253 h 162"/>
                <a:gd name="T8" fmla="*/ 1023 w 822"/>
                <a:gd name="T9" fmla="*/ 253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62"/>
                <a:gd name="T17" fmla="*/ 822 w 82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62">
                  <a:moveTo>
                    <a:pt x="612" y="162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62"/>
                  </a:lnTo>
                  <a:lnTo>
                    <a:pt x="612" y="162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597275" y="2255838"/>
            <a:ext cx="2181225" cy="1336675"/>
            <a:chOff x="2266" y="1229"/>
            <a:chExt cx="1374" cy="842"/>
          </a:xfrm>
        </p:grpSpPr>
        <p:sp>
          <p:nvSpPr>
            <p:cNvPr id="64546" name="Freeform 8"/>
            <p:cNvSpPr>
              <a:spLocks/>
            </p:cNvSpPr>
            <p:nvPr/>
          </p:nvSpPr>
          <p:spPr bwMode="auto">
            <a:xfrm>
              <a:off x="3289" y="1229"/>
              <a:ext cx="351" cy="842"/>
            </a:xfrm>
            <a:custGeom>
              <a:avLst/>
              <a:gdLst>
                <a:gd name="T0" fmla="*/ 0 w 210"/>
                <a:gd name="T1" fmla="*/ 842 h 540"/>
                <a:gd name="T2" fmla="*/ 0 w 210"/>
                <a:gd name="T3" fmla="*/ 253 h 540"/>
                <a:gd name="T4" fmla="*/ 351 w 210"/>
                <a:gd name="T5" fmla="*/ 0 h 540"/>
                <a:gd name="T6" fmla="*/ 351 w 210"/>
                <a:gd name="T7" fmla="*/ 589 h 540"/>
                <a:gd name="T8" fmla="*/ 0 w 210"/>
                <a:gd name="T9" fmla="*/ 842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540"/>
                <a:gd name="T17" fmla="*/ 210 w 210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540">
                  <a:moveTo>
                    <a:pt x="0" y="540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378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Rectangle 9"/>
            <p:cNvSpPr>
              <a:spLocks noChangeArrowheads="1"/>
            </p:cNvSpPr>
            <p:nvPr/>
          </p:nvSpPr>
          <p:spPr bwMode="auto">
            <a:xfrm>
              <a:off x="2266" y="1482"/>
              <a:ext cx="1023" cy="589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10"/>
            <p:cNvSpPr>
              <a:spLocks/>
            </p:cNvSpPr>
            <p:nvPr/>
          </p:nvSpPr>
          <p:spPr bwMode="auto">
            <a:xfrm>
              <a:off x="2266" y="1229"/>
              <a:ext cx="1374" cy="253"/>
            </a:xfrm>
            <a:custGeom>
              <a:avLst/>
              <a:gdLst>
                <a:gd name="T0" fmla="*/ 1023 w 822"/>
                <a:gd name="T1" fmla="*/ 253 h 162"/>
                <a:gd name="T2" fmla="*/ 1374 w 822"/>
                <a:gd name="T3" fmla="*/ 0 h 162"/>
                <a:gd name="T4" fmla="*/ 351 w 822"/>
                <a:gd name="T5" fmla="*/ 0 h 162"/>
                <a:gd name="T6" fmla="*/ 0 w 822"/>
                <a:gd name="T7" fmla="*/ 253 h 162"/>
                <a:gd name="T8" fmla="*/ 1023 w 822"/>
                <a:gd name="T9" fmla="*/ 253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62"/>
                <a:gd name="T17" fmla="*/ 822 w 82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62">
                  <a:moveTo>
                    <a:pt x="612" y="162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62"/>
                  </a:lnTo>
                  <a:lnTo>
                    <a:pt x="612" y="162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597275" y="2182813"/>
            <a:ext cx="2181225" cy="474662"/>
            <a:chOff x="2266" y="1183"/>
            <a:chExt cx="1374" cy="299"/>
          </a:xfrm>
        </p:grpSpPr>
        <p:sp>
          <p:nvSpPr>
            <p:cNvPr id="64543" name="Freeform 11"/>
            <p:cNvSpPr>
              <a:spLocks/>
            </p:cNvSpPr>
            <p:nvPr/>
          </p:nvSpPr>
          <p:spPr bwMode="auto">
            <a:xfrm>
              <a:off x="3289" y="1183"/>
              <a:ext cx="351" cy="299"/>
            </a:xfrm>
            <a:custGeom>
              <a:avLst/>
              <a:gdLst>
                <a:gd name="T0" fmla="*/ 0 w 210"/>
                <a:gd name="T1" fmla="*/ 299 h 192"/>
                <a:gd name="T2" fmla="*/ 0 w 210"/>
                <a:gd name="T3" fmla="*/ 252 h 192"/>
                <a:gd name="T4" fmla="*/ 351 w 210"/>
                <a:gd name="T5" fmla="*/ 0 h 192"/>
                <a:gd name="T6" fmla="*/ 351 w 210"/>
                <a:gd name="T7" fmla="*/ 47 h 192"/>
                <a:gd name="T8" fmla="*/ 0 w 210"/>
                <a:gd name="T9" fmla="*/ 299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92"/>
                <a:gd name="T17" fmla="*/ 210 w 210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92">
                  <a:moveTo>
                    <a:pt x="0" y="192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3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Rectangle 12"/>
            <p:cNvSpPr>
              <a:spLocks noChangeArrowheads="1"/>
            </p:cNvSpPr>
            <p:nvPr/>
          </p:nvSpPr>
          <p:spPr bwMode="auto">
            <a:xfrm>
              <a:off x="2266" y="1435"/>
              <a:ext cx="1023" cy="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13"/>
            <p:cNvSpPr>
              <a:spLocks/>
            </p:cNvSpPr>
            <p:nvPr/>
          </p:nvSpPr>
          <p:spPr bwMode="auto">
            <a:xfrm>
              <a:off x="2266" y="1183"/>
              <a:ext cx="1374" cy="252"/>
            </a:xfrm>
            <a:custGeom>
              <a:avLst/>
              <a:gdLst>
                <a:gd name="T0" fmla="*/ 1023 w 822"/>
                <a:gd name="T1" fmla="*/ 252 h 162"/>
                <a:gd name="T2" fmla="*/ 1374 w 822"/>
                <a:gd name="T3" fmla="*/ 0 h 162"/>
                <a:gd name="T4" fmla="*/ 351 w 822"/>
                <a:gd name="T5" fmla="*/ 0 h 162"/>
                <a:gd name="T6" fmla="*/ 0 w 822"/>
                <a:gd name="T7" fmla="*/ 252 h 162"/>
                <a:gd name="T8" fmla="*/ 1023 w 822"/>
                <a:gd name="T9" fmla="*/ 25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62"/>
                <a:gd name="T17" fmla="*/ 822 w 82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62">
                  <a:moveTo>
                    <a:pt x="612" y="162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62"/>
                  </a:lnTo>
                  <a:lnTo>
                    <a:pt x="612" y="162"/>
                  </a:lnTo>
                  <a:close/>
                </a:path>
              </a:pathLst>
            </a:custGeom>
            <a:solidFill>
              <a:srgbClr val="BFB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597275" y="2122488"/>
            <a:ext cx="2181225" cy="460375"/>
            <a:chOff x="2266" y="1145"/>
            <a:chExt cx="1374" cy="290"/>
          </a:xfrm>
        </p:grpSpPr>
        <p:sp>
          <p:nvSpPr>
            <p:cNvPr id="64540" name="Freeform 14"/>
            <p:cNvSpPr>
              <a:spLocks/>
            </p:cNvSpPr>
            <p:nvPr/>
          </p:nvSpPr>
          <p:spPr bwMode="auto">
            <a:xfrm>
              <a:off x="3289" y="1145"/>
              <a:ext cx="351" cy="290"/>
            </a:xfrm>
            <a:custGeom>
              <a:avLst/>
              <a:gdLst>
                <a:gd name="T0" fmla="*/ 0 w 210"/>
                <a:gd name="T1" fmla="*/ 290 h 186"/>
                <a:gd name="T2" fmla="*/ 0 w 210"/>
                <a:gd name="T3" fmla="*/ 243 h 186"/>
                <a:gd name="T4" fmla="*/ 351 w 210"/>
                <a:gd name="T5" fmla="*/ 0 h 186"/>
                <a:gd name="T6" fmla="*/ 351 w 210"/>
                <a:gd name="T7" fmla="*/ 37 h 186"/>
                <a:gd name="T8" fmla="*/ 0 w 210"/>
                <a:gd name="T9" fmla="*/ 29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86"/>
                <a:gd name="T17" fmla="*/ 210 w 2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86">
                  <a:moveTo>
                    <a:pt x="0" y="186"/>
                  </a:moveTo>
                  <a:lnTo>
                    <a:pt x="0" y="156"/>
                  </a:lnTo>
                  <a:lnTo>
                    <a:pt x="210" y="0"/>
                  </a:lnTo>
                  <a:lnTo>
                    <a:pt x="210" y="2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Rectangle 15"/>
            <p:cNvSpPr>
              <a:spLocks noChangeArrowheads="1"/>
            </p:cNvSpPr>
            <p:nvPr/>
          </p:nvSpPr>
          <p:spPr bwMode="auto">
            <a:xfrm>
              <a:off x="2266" y="1388"/>
              <a:ext cx="1023" cy="4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16"/>
            <p:cNvSpPr>
              <a:spLocks/>
            </p:cNvSpPr>
            <p:nvPr/>
          </p:nvSpPr>
          <p:spPr bwMode="auto">
            <a:xfrm>
              <a:off x="2266" y="1145"/>
              <a:ext cx="1374" cy="243"/>
            </a:xfrm>
            <a:custGeom>
              <a:avLst/>
              <a:gdLst>
                <a:gd name="T0" fmla="*/ 1023 w 822"/>
                <a:gd name="T1" fmla="*/ 243 h 156"/>
                <a:gd name="T2" fmla="*/ 1374 w 822"/>
                <a:gd name="T3" fmla="*/ 0 h 156"/>
                <a:gd name="T4" fmla="*/ 351 w 822"/>
                <a:gd name="T5" fmla="*/ 0 h 156"/>
                <a:gd name="T6" fmla="*/ 0 w 822"/>
                <a:gd name="T7" fmla="*/ 243 h 156"/>
                <a:gd name="T8" fmla="*/ 1023 w 822"/>
                <a:gd name="T9" fmla="*/ 243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56"/>
                <a:gd name="T17" fmla="*/ 822 w 82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56">
                  <a:moveTo>
                    <a:pt x="612" y="156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56"/>
                  </a:lnTo>
                  <a:lnTo>
                    <a:pt x="612" y="156"/>
                  </a:lnTo>
                  <a:close/>
                </a:path>
              </a:pathLst>
            </a:custGeom>
            <a:solidFill>
              <a:srgbClr val="99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3597275" y="1855788"/>
            <a:ext cx="2181225" cy="652462"/>
            <a:chOff x="2266" y="977"/>
            <a:chExt cx="1374" cy="411"/>
          </a:xfrm>
        </p:grpSpPr>
        <p:sp>
          <p:nvSpPr>
            <p:cNvPr id="64537" name="Freeform 17"/>
            <p:cNvSpPr>
              <a:spLocks/>
            </p:cNvSpPr>
            <p:nvPr/>
          </p:nvSpPr>
          <p:spPr bwMode="auto">
            <a:xfrm>
              <a:off x="3289" y="977"/>
              <a:ext cx="351" cy="411"/>
            </a:xfrm>
            <a:custGeom>
              <a:avLst/>
              <a:gdLst>
                <a:gd name="T0" fmla="*/ 0 w 210"/>
                <a:gd name="T1" fmla="*/ 411 h 264"/>
                <a:gd name="T2" fmla="*/ 0 w 210"/>
                <a:gd name="T3" fmla="*/ 243 h 264"/>
                <a:gd name="T4" fmla="*/ 351 w 210"/>
                <a:gd name="T5" fmla="*/ 0 h 264"/>
                <a:gd name="T6" fmla="*/ 351 w 210"/>
                <a:gd name="T7" fmla="*/ 168 h 264"/>
                <a:gd name="T8" fmla="*/ 0 w 210"/>
                <a:gd name="T9" fmla="*/ 411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64"/>
                <a:gd name="T17" fmla="*/ 210 w 210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64">
                  <a:moveTo>
                    <a:pt x="0" y="264"/>
                  </a:moveTo>
                  <a:lnTo>
                    <a:pt x="0" y="156"/>
                  </a:lnTo>
                  <a:lnTo>
                    <a:pt x="210" y="0"/>
                  </a:lnTo>
                  <a:lnTo>
                    <a:pt x="210" y="10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Rectangle 18"/>
            <p:cNvSpPr>
              <a:spLocks noChangeArrowheads="1"/>
            </p:cNvSpPr>
            <p:nvPr/>
          </p:nvSpPr>
          <p:spPr bwMode="auto">
            <a:xfrm>
              <a:off x="2266" y="1220"/>
              <a:ext cx="1023" cy="168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3600" b="0"/>
            </a:p>
          </p:txBody>
        </p:sp>
        <p:sp>
          <p:nvSpPr>
            <p:cNvPr id="64539" name="Freeform 19"/>
            <p:cNvSpPr>
              <a:spLocks/>
            </p:cNvSpPr>
            <p:nvPr/>
          </p:nvSpPr>
          <p:spPr bwMode="auto">
            <a:xfrm>
              <a:off x="2266" y="977"/>
              <a:ext cx="1374" cy="243"/>
            </a:xfrm>
            <a:custGeom>
              <a:avLst/>
              <a:gdLst>
                <a:gd name="T0" fmla="*/ 1023 w 822"/>
                <a:gd name="T1" fmla="*/ 243 h 156"/>
                <a:gd name="T2" fmla="*/ 1374 w 822"/>
                <a:gd name="T3" fmla="*/ 0 h 156"/>
                <a:gd name="T4" fmla="*/ 351 w 822"/>
                <a:gd name="T5" fmla="*/ 0 h 156"/>
                <a:gd name="T6" fmla="*/ 0 w 822"/>
                <a:gd name="T7" fmla="*/ 243 h 156"/>
                <a:gd name="T8" fmla="*/ 1023 w 822"/>
                <a:gd name="T9" fmla="*/ 243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56"/>
                <a:gd name="T17" fmla="*/ 822 w 82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56">
                  <a:moveTo>
                    <a:pt x="612" y="156"/>
                  </a:moveTo>
                  <a:lnTo>
                    <a:pt x="822" y="0"/>
                  </a:lnTo>
                  <a:lnTo>
                    <a:pt x="210" y="0"/>
                  </a:lnTo>
                  <a:lnTo>
                    <a:pt x="0" y="156"/>
                  </a:lnTo>
                  <a:lnTo>
                    <a:pt x="612" y="156"/>
                  </a:lnTo>
                  <a:close/>
                </a:path>
              </a:pathLst>
            </a:custGeom>
            <a:solidFill>
              <a:srgbClr val="4D00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44" name="Text Box 36"/>
          <p:cNvSpPr txBox="1">
            <a:spLocks noChangeArrowheads="1"/>
          </p:cNvSpPr>
          <p:nvPr/>
        </p:nvSpPr>
        <p:spPr bwMode="auto">
          <a:xfrm>
            <a:off x="3581400" y="5838825"/>
            <a:ext cx="1687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2006</a:t>
            </a:r>
          </a:p>
        </p:txBody>
      </p: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6489700" y="5838825"/>
            <a:ext cx="1687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145447" name="Text Box 39"/>
          <p:cNvSpPr txBox="1">
            <a:spLocks noChangeArrowheads="1"/>
          </p:cNvSpPr>
          <p:nvPr/>
        </p:nvSpPr>
        <p:spPr bwMode="auto">
          <a:xfrm>
            <a:off x="846138" y="3878263"/>
            <a:ext cx="215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Nigeria</a:t>
            </a:r>
          </a:p>
        </p:txBody>
      </p:sp>
      <p:sp>
        <p:nvSpPr>
          <p:cNvPr id="145448" name="Text Box 40"/>
          <p:cNvSpPr txBox="1">
            <a:spLocks noChangeArrowheads="1"/>
          </p:cNvSpPr>
          <p:nvPr/>
        </p:nvSpPr>
        <p:spPr bwMode="auto">
          <a:xfrm>
            <a:off x="846138" y="3303588"/>
            <a:ext cx="215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India</a:t>
            </a:r>
          </a:p>
        </p:txBody>
      </p:sp>
      <p:sp>
        <p:nvSpPr>
          <p:cNvPr id="145449" name="Text Box 41"/>
          <p:cNvSpPr txBox="1">
            <a:spLocks noChangeArrowheads="1"/>
          </p:cNvSpPr>
          <p:nvPr/>
        </p:nvSpPr>
        <p:spPr bwMode="auto">
          <a:xfrm>
            <a:off x="212725" y="2728913"/>
            <a:ext cx="2786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0">
                <a:solidFill>
                  <a:srgbClr val="FFFFCC"/>
                </a:solidFill>
              </a:rPr>
              <a:t>Afghanistan</a:t>
            </a:r>
          </a:p>
        </p:txBody>
      </p:sp>
      <p:sp>
        <p:nvSpPr>
          <p:cNvPr id="145450" name="Text Box 42"/>
          <p:cNvSpPr txBox="1">
            <a:spLocks noChangeArrowheads="1"/>
          </p:cNvSpPr>
          <p:nvPr/>
        </p:nvSpPr>
        <p:spPr bwMode="auto">
          <a:xfrm>
            <a:off x="846138" y="2154238"/>
            <a:ext cx="215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Pakistan</a:t>
            </a: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168275" y="1577975"/>
            <a:ext cx="2830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rgbClr val="B000B0"/>
                </a:solidFill>
              </a:rPr>
              <a:t>Non Endemic</a:t>
            </a:r>
          </a:p>
        </p:txBody>
      </p:sp>
      <p:sp>
        <p:nvSpPr>
          <p:cNvPr id="145453" name="Line 45"/>
          <p:cNvSpPr>
            <a:spLocks noChangeShapeType="1"/>
          </p:cNvSpPr>
          <p:nvPr/>
        </p:nvSpPr>
        <p:spPr bwMode="auto">
          <a:xfrm>
            <a:off x="3014663" y="1905000"/>
            <a:ext cx="593725" cy="476250"/>
          </a:xfrm>
          <a:prstGeom prst="line">
            <a:avLst/>
          </a:prstGeom>
          <a:noFill/>
          <a:ln w="28575">
            <a:solidFill>
              <a:srgbClr val="B000B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5458" name="Line 50"/>
          <p:cNvSpPr>
            <a:spLocks noChangeShapeType="1"/>
          </p:cNvSpPr>
          <p:nvPr/>
        </p:nvSpPr>
        <p:spPr bwMode="auto">
          <a:xfrm>
            <a:off x="2962275" y="2476500"/>
            <a:ext cx="644525" cy="666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5459" name="Line 51"/>
          <p:cNvSpPr>
            <a:spLocks noChangeShapeType="1"/>
          </p:cNvSpPr>
          <p:nvPr/>
        </p:nvSpPr>
        <p:spPr bwMode="auto">
          <a:xfrm flipV="1">
            <a:off x="3014663" y="3087688"/>
            <a:ext cx="592137" cy="50958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5460" name="Line 52"/>
          <p:cNvSpPr>
            <a:spLocks noChangeShapeType="1"/>
          </p:cNvSpPr>
          <p:nvPr/>
        </p:nvSpPr>
        <p:spPr bwMode="auto">
          <a:xfrm>
            <a:off x="3014663" y="4222750"/>
            <a:ext cx="593725" cy="566738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5461" name="Line 53"/>
          <p:cNvSpPr>
            <a:spLocks noChangeShapeType="1"/>
          </p:cNvSpPr>
          <p:nvPr/>
        </p:nvSpPr>
        <p:spPr bwMode="auto">
          <a:xfrm flipV="1">
            <a:off x="3014663" y="2620963"/>
            <a:ext cx="592137" cy="420687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5468" name="Text Box 60"/>
          <p:cNvSpPr txBox="1">
            <a:spLocks noChangeArrowheads="1"/>
          </p:cNvSpPr>
          <p:nvPr/>
        </p:nvSpPr>
        <p:spPr bwMode="auto">
          <a:xfrm>
            <a:off x="3989388" y="1309688"/>
            <a:ext cx="1687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1,997</a:t>
            </a:r>
          </a:p>
        </p:txBody>
      </p:sp>
      <p:sp>
        <p:nvSpPr>
          <p:cNvPr id="145469" name="Text Box 61"/>
          <p:cNvSpPr txBox="1">
            <a:spLocks noChangeArrowheads="1"/>
          </p:cNvSpPr>
          <p:nvPr/>
        </p:nvSpPr>
        <p:spPr bwMode="auto">
          <a:xfrm>
            <a:off x="6954838" y="3279775"/>
            <a:ext cx="1687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790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5470" name="Text Box 62"/>
          <p:cNvSpPr txBox="1">
            <a:spLocks noChangeArrowheads="1"/>
          </p:cNvSpPr>
          <p:nvPr/>
        </p:nvSpPr>
        <p:spPr bwMode="auto">
          <a:xfrm>
            <a:off x="6923088" y="6546850"/>
            <a:ext cx="211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0">
                <a:solidFill>
                  <a:srgbClr val="FF0000"/>
                </a:solidFill>
              </a:rPr>
              <a:t>*As of 4 December 2007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57200" y="704088"/>
            <a:ext cx="8229600" cy="852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Progress has NOT been steady!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"/>
                                        <p:tgtEl>
                                          <p:spTgt spid="1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"/>
                                        <p:tgtEl>
                                          <p:spTgt spid="1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"/>
                                        <p:tgtEl>
                                          <p:spTgt spid="1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"/>
                                        <p:tgtEl>
                                          <p:spTgt spid="1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4" grpId="0"/>
      <p:bldP spid="145445" grpId="0"/>
      <p:bldP spid="145447" grpId="0"/>
      <p:bldP spid="145448" grpId="0"/>
      <p:bldP spid="145449" grpId="0"/>
      <p:bldP spid="145450" grpId="0"/>
      <p:bldP spid="145451" grpId="0"/>
      <p:bldP spid="145453" grpId="0" animBg="1"/>
      <p:bldP spid="145458" grpId="0" animBg="1"/>
      <p:bldP spid="145459" grpId="0" animBg="1"/>
      <p:bldP spid="145460" grpId="0" animBg="1"/>
      <p:bldP spid="145461" grpId="0" animBg="1"/>
      <p:bldP spid="145468" grpId="0"/>
      <p:bldP spid="145469" grpId="0"/>
      <p:bldP spid="145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Progress has NOT been steady!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03244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In 2012, there were 223 polio cases in five countries. </a:t>
            </a:r>
          </a:p>
          <a:p>
            <a:r>
              <a:rPr lang="en-AU" sz="3200" dirty="0" smtClean="0"/>
              <a:t>In 2013, there were </a:t>
            </a:r>
            <a:r>
              <a:rPr lang="en-AU" sz="3200" b="1" dirty="0" smtClean="0">
                <a:solidFill>
                  <a:srgbClr val="FF0000"/>
                </a:solidFill>
              </a:rPr>
              <a:t>407</a:t>
            </a:r>
            <a:r>
              <a:rPr lang="en-AU" sz="3200" dirty="0" smtClean="0"/>
              <a:t> cases in </a:t>
            </a:r>
            <a:r>
              <a:rPr lang="en-AU" sz="3200" b="1" dirty="0" smtClean="0">
                <a:solidFill>
                  <a:srgbClr val="FF0000"/>
                </a:solidFill>
              </a:rPr>
              <a:t>eight </a:t>
            </a:r>
            <a:r>
              <a:rPr lang="en-AU" sz="3200" dirty="0" smtClean="0"/>
              <a:t>countries</a:t>
            </a:r>
          </a:p>
          <a:p>
            <a:r>
              <a:rPr lang="en-AU" sz="3200" dirty="0" smtClean="0"/>
              <a:t>Spread from Pakistan to Syria, Israel, Gaza, Iraq.</a:t>
            </a:r>
          </a:p>
          <a:p>
            <a:r>
              <a:rPr lang="en-AU" sz="3200" dirty="0" smtClean="0"/>
              <a:t>From Nigeria to Cameroons </a:t>
            </a:r>
            <a:r>
              <a:rPr lang="en-AU" sz="3200" dirty="0" err="1" smtClean="0"/>
              <a:t>Equ</a:t>
            </a:r>
            <a:r>
              <a:rPr lang="en-AU" sz="3200" dirty="0" smtClean="0"/>
              <a:t>. Guinea</a:t>
            </a:r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Where are we </a:t>
            </a:r>
            <a:r>
              <a:rPr lang="en-AU" sz="4400" b="1" dirty="0" smtClean="0"/>
              <a:t>in 2015</a:t>
            </a:r>
            <a:r>
              <a:rPr lang="en-AU" sz="4400" b="1" dirty="0" smtClean="0"/>
              <a:t>?</a:t>
            </a:r>
            <a:endParaRPr lang="en-AU" sz="4400" b="1" dirty="0"/>
          </a:p>
        </p:txBody>
      </p:sp>
      <p:pic>
        <p:nvPicPr>
          <p:cNvPr id="6" name="Picture 2" descr="http://www.ladailypost.com/sites/g/files/g616891/f/media_crop/98556/public/201401/polio.jpg"/>
          <p:cNvPicPr>
            <a:picLocks noChangeAspect="1" noChangeArrowheads="1"/>
          </p:cNvPicPr>
          <p:nvPr/>
        </p:nvPicPr>
        <p:blipFill>
          <a:blip r:embed="rId2" cstate="print"/>
          <a:srcRect b="16000"/>
          <a:stretch>
            <a:fillRect/>
          </a:stretch>
        </p:blipFill>
        <p:spPr bwMode="auto">
          <a:xfrm>
            <a:off x="2483768" y="1772816"/>
            <a:ext cx="5328592" cy="447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249289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India a great success!</a:t>
            </a:r>
            <a:endParaRPr lang="en-AU" sz="3200" dirty="0"/>
          </a:p>
        </p:txBody>
      </p:sp>
      <p:pic>
        <p:nvPicPr>
          <p:cNvPr id="8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894" y="6169223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The beginning ...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952328"/>
          </a:xfrm>
        </p:spPr>
        <p:txBody>
          <a:bodyPr>
            <a:noAutofit/>
          </a:bodyPr>
          <a:lstStyle/>
          <a:p>
            <a:r>
              <a:rPr lang="en-AU" sz="3600" dirty="0" smtClean="0"/>
              <a:t>1950’s, ‘60’s and ‘70’s, we </a:t>
            </a:r>
            <a:r>
              <a:rPr lang="en-AU" sz="3600" dirty="0" smtClean="0"/>
              <a:t>who are old enough all </a:t>
            </a:r>
            <a:r>
              <a:rPr lang="en-AU" sz="3600" dirty="0" smtClean="0"/>
              <a:t>knew someone who had contracted polio</a:t>
            </a:r>
          </a:p>
          <a:p>
            <a:pPr>
              <a:buNone/>
            </a:pPr>
            <a:endParaRPr lang="en-AU" sz="3600" dirty="0" smtClean="0"/>
          </a:p>
          <a:p>
            <a:r>
              <a:rPr lang="en-AU" sz="3600" dirty="0" smtClean="0"/>
              <a:t>350,000  </a:t>
            </a:r>
            <a:r>
              <a:rPr lang="en-AU" sz="3600" dirty="0" smtClean="0"/>
              <a:t>cases world-wide every year  -  50,000 deaths, the rest  -  crippling   life-long disabilities</a:t>
            </a:r>
            <a:endParaRPr lang="en-AU" sz="3600" dirty="0"/>
          </a:p>
        </p:txBody>
      </p:sp>
      <p:pic>
        <p:nvPicPr>
          <p:cNvPr id="6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814648"/>
            <a:ext cx="1612082" cy="6073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1.behance.net/rendition/modules/35616463/disp/0c963e2df237269b23bac5fdb1419a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128792" cy="557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89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oow0Vy5ndlo/UznQGzD4agI/AAAAAAAAESQ/JSZeylKg4Nc/s1600/polio_free_indi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5005611" cy="500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13 January 2014</a:t>
            </a:r>
            <a:endParaRPr lang="en-AU" sz="3200" dirty="0"/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894" y="6169223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olioeradication.org/portals/0/Image/Data&amp;Monitoring/currentyear.jpg"/>
          <p:cNvPicPr>
            <a:picLocks noChangeAspect="1" noChangeArrowheads="1"/>
          </p:cNvPicPr>
          <p:nvPr/>
        </p:nvPicPr>
        <p:blipFill>
          <a:blip r:embed="rId2" cstate="print"/>
          <a:srcRect t="8989" b="13301"/>
          <a:stretch>
            <a:fillRect/>
          </a:stretch>
        </p:blipFill>
        <p:spPr bwMode="auto">
          <a:xfrm>
            <a:off x="251520" y="1268760"/>
            <a:ext cx="6408712" cy="3735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flipV="1">
            <a:off x="323528" y="450912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23528" y="4653137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/>
              <a:t>Nigeria </a:t>
            </a:r>
            <a:r>
              <a:rPr lang="en-AU" sz="2800" dirty="0" smtClean="0"/>
              <a:t> 2014  -  36</a:t>
            </a:r>
          </a:p>
          <a:p>
            <a:r>
              <a:rPr lang="en-AU" sz="2800" dirty="0" smtClean="0"/>
              <a:t>	</a:t>
            </a:r>
            <a:endParaRPr lang="en-AU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87624" y="2852936"/>
            <a:ext cx="129614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4048" y="3140968"/>
            <a:ext cx="377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/>
              <a:t>Afghanistan</a:t>
            </a:r>
            <a:r>
              <a:rPr lang="en-AU" sz="2800" dirty="0" smtClean="0"/>
              <a:t>  2014  -  </a:t>
            </a:r>
            <a:r>
              <a:rPr lang="en-AU" sz="2800" dirty="0" smtClean="0"/>
              <a:t>28</a:t>
            </a:r>
            <a:endParaRPr lang="en-AU" sz="2800" dirty="0" smtClean="0"/>
          </a:p>
          <a:p>
            <a:r>
              <a:rPr lang="en-AU" sz="2800" dirty="0" smtClean="0"/>
              <a:t>	</a:t>
            </a:r>
            <a:endParaRPr lang="en-AU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364088" y="1700808"/>
            <a:ext cx="28803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719064" y="764704"/>
            <a:ext cx="8424936" cy="8527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are we </a:t>
            </a: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2015</a:t>
            </a: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515719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	2015  -  no </a:t>
            </a:r>
            <a:r>
              <a:rPr lang="en-AU" sz="2800" dirty="0" smtClean="0"/>
              <a:t>cases since July </a:t>
            </a:r>
            <a:r>
              <a:rPr lang="en-AU" sz="2800" dirty="0" smtClean="0"/>
              <a:t>last year</a:t>
            </a:r>
            <a:endParaRPr lang="en-A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6056" y="3717032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2015  </a:t>
            </a:r>
            <a:r>
              <a:rPr lang="en-AU" sz="2800" dirty="0" smtClean="0"/>
              <a:t>-  </a:t>
            </a:r>
            <a:r>
              <a:rPr lang="en-AU" sz="2800" dirty="0" smtClean="0"/>
              <a:t>13 cases to date</a:t>
            </a:r>
            <a:endParaRPr lang="en-AU" sz="2800" dirty="0"/>
          </a:p>
        </p:txBody>
      </p:sp>
      <p:pic>
        <p:nvPicPr>
          <p:cNvPr id="25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3568" y="59492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Tentatively declared polio free Sept 2015</a:t>
            </a:r>
            <a:endParaRPr lang="en-A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1" grpId="0"/>
      <p:bldP spid="2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olioeradication.org/portals/0/Image/Data&amp;Monitoring/currentyear.jpg"/>
          <p:cNvPicPr>
            <a:picLocks noChangeAspect="1" noChangeArrowheads="1"/>
          </p:cNvPicPr>
          <p:nvPr/>
        </p:nvPicPr>
        <p:blipFill>
          <a:blip r:embed="rId2" cstate="print"/>
          <a:srcRect t="8989" b="13301"/>
          <a:stretch>
            <a:fillRect/>
          </a:stretch>
        </p:blipFill>
        <p:spPr bwMode="auto">
          <a:xfrm>
            <a:off x="251520" y="1268760"/>
            <a:ext cx="6408712" cy="3735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flipV="1">
            <a:off x="0" y="4437112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148064" y="198884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/>
              <a:t>Pakistan</a:t>
            </a:r>
            <a:r>
              <a:rPr lang="en-AU" sz="2800" dirty="0" smtClean="0"/>
              <a:t>  -  2014  - </a:t>
            </a:r>
            <a:r>
              <a:rPr lang="en-AU" sz="2800" dirty="0" smtClean="0"/>
              <a:t>328</a:t>
            </a:r>
            <a:endParaRPr lang="en-AU" sz="2800" dirty="0" smtClean="0"/>
          </a:p>
          <a:p>
            <a:r>
              <a:rPr lang="en-AU" sz="2800" dirty="0" smtClean="0"/>
              <a:t>	</a:t>
            </a:r>
            <a:endParaRPr lang="en-AU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52120" y="1772816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Naseem Mun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3949116" cy="263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148064" y="342900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Eg</a:t>
            </a:r>
            <a:r>
              <a:rPr lang="en-AU" sz="2800" dirty="0" smtClean="0"/>
              <a:t> </a:t>
            </a:r>
            <a:r>
              <a:rPr lang="en-AU" sz="2800" dirty="0" err="1" smtClean="0"/>
              <a:t>Naseem</a:t>
            </a:r>
            <a:r>
              <a:rPr lang="en-AU" sz="2800" dirty="0" smtClean="0"/>
              <a:t> </a:t>
            </a:r>
            <a:r>
              <a:rPr lang="en-AU" sz="2800" dirty="0" err="1" smtClean="0"/>
              <a:t>Munir</a:t>
            </a:r>
            <a:endParaRPr lang="en-A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249289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Health workers murdered</a:t>
            </a:r>
            <a:endParaRPr lang="en-A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400506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2015  -  </a:t>
            </a:r>
            <a:r>
              <a:rPr lang="en-AU" sz="2800" b="1" dirty="0" smtClean="0"/>
              <a:t>38 cases</a:t>
            </a:r>
            <a:r>
              <a:rPr lang="en-AU" sz="2800" b="1" dirty="0" smtClean="0"/>
              <a:t> </a:t>
            </a:r>
            <a:r>
              <a:rPr lang="en-AU" sz="2800" b="1" dirty="0" smtClean="0"/>
              <a:t>to date</a:t>
            </a:r>
            <a:endParaRPr lang="en-AU" sz="28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9064" y="764704"/>
            <a:ext cx="8424936" cy="8527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are we </a:t>
            </a: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 in 2015?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5013176"/>
            <a:ext cx="385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Big effort underway:   35 million </a:t>
            </a:r>
            <a:r>
              <a:rPr lang="en-AU" sz="2800" dirty="0" err="1" smtClean="0"/>
              <a:t>chn</a:t>
            </a:r>
            <a:r>
              <a:rPr lang="en-AU" sz="2800" dirty="0" smtClean="0"/>
              <a:t> vaccinated in Sept 2015</a:t>
            </a:r>
            <a:endParaRPr lang="en-A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1"/>
      <p:bldP spid="14" grpId="0"/>
      <p:bldP spid="16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Cost (</a:t>
            </a:r>
            <a:r>
              <a:rPr lang="en-AU" sz="4400" b="1" dirty="0" smtClean="0"/>
              <a:t>m</a:t>
            </a:r>
            <a:r>
              <a:rPr lang="en-AU" sz="4400" b="1" dirty="0" smtClean="0"/>
              <a:t>ain contributors)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03244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Rotary  -  $</a:t>
            </a:r>
            <a:r>
              <a:rPr lang="en-AU" sz="3200" dirty="0" smtClean="0"/>
              <a:t>1.4 </a:t>
            </a:r>
            <a:r>
              <a:rPr lang="en-AU" sz="3200" dirty="0" smtClean="0"/>
              <a:t>billion</a:t>
            </a:r>
          </a:p>
          <a:p>
            <a:r>
              <a:rPr lang="en-AU" sz="3200" dirty="0" smtClean="0"/>
              <a:t>Bill &amp; Melinda Gates  -  $1 billion +</a:t>
            </a:r>
          </a:p>
          <a:p>
            <a:r>
              <a:rPr lang="en-AU" sz="3200" dirty="0" smtClean="0"/>
              <a:t>US Govt  -  $1.9 billion</a:t>
            </a:r>
          </a:p>
          <a:p>
            <a:r>
              <a:rPr lang="en-AU" sz="3200" dirty="0" smtClean="0"/>
              <a:t>UK Govt  -  $1 billion</a:t>
            </a:r>
          </a:p>
          <a:p>
            <a:r>
              <a:rPr lang="en-AU" sz="3200" dirty="0" smtClean="0"/>
              <a:t>Indian Govt  -  $1.6 billion</a:t>
            </a:r>
          </a:p>
          <a:p>
            <a:r>
              <a:rPr lang="en-AU" sz="3200" dirty="0" smtClean="0"/>
              <a:t>Japanese govt  -  $0.5 billion</a:t>
            </a:r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Through 2018 every $1 Rotary commits to direct support for polio immunization will be matched 2-to-1 (up to $35 million per year) by the Bill &amp; Melinda Gates Foundation. </a:t>
            </a:r>
            <a:endParaRPr lang="en-AU" sz="3200" dirty="0" smtClean="0"/>
          </a:p>
          <a:p>
            <a:pPr algn="ctr"/>
            <a:endParaRPr lang="en-AU" sz="3200" dirty="0" smtClean="0"/>
          </a:p>
          <a:p>
            <a:pPr algn="ctr"/>
            <a:r>
              <a:rPr lang="en-AU" sz="3200" dirty="0" smtClean="0"/>
              <a:t>Each </a:t>
            </a:r>
            <a:r>
              <a:rPr lang="en-AU" sz="3200" dirty="0" smtClean="0"/>
              <a:t>donation to </a:t>
            </a:r>
            <a:r>
              <a:rPr lang="en-AU" sz="3200" dirty="0" err="1" smtClean="0"/>
              <a:t>PolioPlus</a:t>
            </a:r>
            <a:r>
              <a:rPr lang="en-AU" sz="3200" dirty="0" smtClean="0"/>
              <a:t> makes triple the impact!</a:t>
            </a:r>
            <a:endParaRPr lang="en-AU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852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next?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808312"/>
          </a:xfrm>
        </p:spPr>
        <p:txBody>
          <a:bodyPr>
            <a:normAutofit lnSpcReduction="10000"/>
          </a:bodyPr>
          <a:lstStyle/>
          <a:p>
            <a:r>
              <a:rPr lang="en-AU" sz="3200" dirty="0" smtClean="0"/>
              <a:t>Mr Gates acknowledges that the final push against polio is proving extremely difficult:  "I can say without reservation that the last mile is not only the hardest mile, it's also much harder than I expected”.</a:t>
            </a:r>
            <a:br>
              <a:rPr lang="en-AU" sz="3200" dirty="0" smtClean="0"/>
            </a:br>
            <a:endParaRPr lang="en-AU" sz="3200" dirty="0" smtClean="0"/>
          </a:p>
        </p:txBody>
      </p:sp>
      <p:pic>
        <p:nvPicPr>
          <p:cNvPr id="39938" name="Picture 2" descr="http://club.coolamonrotary.com/wp-content/uploads/2013/02/Bill-G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5039544" cy="230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But we have come a long way: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66187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4000 years ago  -  disease recorded</a:t>
            </a:r>
          </a:p>
          <a:p>
            <a:r>
              <a:rPr lang="en-AU" sz="3200" dirty="0" smtClean="0"/>
              <a:t>200 years ago  -  we realised it was contagious</a:t>
            </a:r>
          </a:p>
          <a:p>
            <a:r>
              <a:rPr lang="en-AU" sz="3200" dirty="0" smtClean="0"/>
              <a:t>100 years ago  -  it was a virus</a:t>
            </a:r>
          </a:p>
          <a:p>
            <a:r>
              <a:rPr lang="en-AU" sz="3200" dirty="0" smtClean="0"/>
              <a:t>60 years ago  -  a vaccine could prevent it</a:t>
            </a:r>
          </a:p>
          <a:p>
            <a:r>
              <a:rPr lang="en-AU" sz="3200" dirty="0" smtClean="0"/>
              <a:t>30 years ago  -  it was decided that we should try to eradicate it from the world</a:t>
            </a:r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5270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But note: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66187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About 40% of those who survive paralytic polio will develop further symptoms 15-40 years after the original illness</a:t>
            </a:r>
            <a:endParaRPr lang="en-AU" sz="3200" dirty="0" smtClean="0"/>
          </a:p>
          <a:p>
            <a:r>
              <a:rPr lang="en-AU" sz="3200" dirty="0" smtClean="0"/>
              <a:t>Called post-polio syndrome</a:t>
            </a:r>
            <a:endParaRPr lang="en-AU" sz="3200" dirty="0" smtClean="0"/>
          </a:p>
          <a:p>
            <a:r>
              <a:rPr lang="en-AU" sz="3200" dirty="0" smtClean="0"/>
              <a:t>Progressive muscle weakness</a:t>
            </a:r>
            <a:endParaRPr lang="en-AU" sz="3200" dirty="0" smtClean="0"/>
          </a:p>
          <a:p>
            <a:r>
              <a:rPr lang="en-AU" sz="3200" dirty="0" smtClean="0"/>
              <a:t>Severe fatigue, muscle &amp; joint pain</a:t>
            </a:r>
            <a:endParaRPr lang="en-AU" sz="3200" dirty="0" smtClean="0"/>
          </a:p>
          <a:p>
            <a:r>
              <a:rPr lang="en-AU" sz="3200" dirty="0" smtClean="0"/>
              <a:t>...... A challenge for the future!</a:t>
            </a:r>
            <a:endParaRPr lang="en-AU" sz="3200" dirty="0" smtClean="0"/>
          </a:p>
        </p:txBody>
      </p:sp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c767204.r4.cf2.rackcdn.com/58b4c690-b5eb-4f97-88f4-97959a0b5260.JPG"/>
          <p:cNvPicPr>
            <a:picLocks noChangeAspect="1" noChangeArrowheads="1"/>
          </p:cNvPicPr>
          <p:nvPr/>
        </p:nvPicPr>
        <p:blipFill>
          <a:blip r:embed="rId2" cstate="print"/>
          <a:srcRect l="7687"/>
          <a:stretch>
            <a:fillRect/>
          </a:stretch>
        </p:blipFill>
        <p:spPr bwMode="auto">
          <a:xfrm>
            <a:off x="0" y="0"/>
            <a:ext cx="4750142" cy="3429000"/>
          </a:xfrm>
          <a:prstGeom prst="rect">
            <a:avLst/>
          </a:prstGeom>
          <a:noFill/>
        </p:spPr>
      </p:pic>
      <p:pic>
        <p:nvPicPr>
          <p:cNvPr id="36870" name="Picture 6" descr="http://www.polioeradication.org/content/polionews/PolioNews35/PolioNews35-EN/imgPN35/Castle.jpg"/>
          <p:cNvPicPr>
            <a:picLocks noChangeAspect="1" noChangeArrowheads="1"/>
          </p:cNvPicPr>
          <p:nvPr/>
        </p:nvPicPr>
        <p:blipFill>
          <a:blip r:embed="rId3" cstate="print"/>
          <a:srcRect l="6590" r="9655"/>
          <a:stretch>
            <a:fillRect/>
          </a:stretch>
        </p:blipFill>
        <p:spPr bwMode="auto">
          <a:xfrm>
            <a:off x="4283968" y="0"/>
            <a:ext cx="4860032" cy="3215098"/>
          </a:xfrm>
          <a:prstGeom prst="rect">
            <a:avLst/>
          </a:prstGeom>
          <a:noFill/>
        </p:spPr>
      </p:pic>
      <p:pic>
        <p:nvPicPr>
          <p:cNvPr id="36872" name="Picture 8" descr="http://shehritv.blog.com/files/2012/02/End-Polio-Fr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5023408" cy="3429000"/>
          </a:xfrm>
          <a:prstGeom prst="rect">
            <a:avLst/>
          </a:prstGeom>
          <a:noFill/>
        </p:spPr>
      </p:pic>
      <p:pic>
        <p:nvPicPr>
          <p:cNvPr id="36874" name="Picture 10" descr="http://www.rotarygbi.org/media/2014/02/hm__1235136448_Scotland_illuminations_two.jpg"/>
          <p:cNvPicPr>
            <a:picLocks noChangeAspect="1" noChangeArrowheads="1"/>
          </p:cNvPicPr>
          <p:nvPr/>
        </p:nvPicPr>
        <p:blipFill>
          <a:blip r:embed="rId5" cstate="print"/>
          <a:srcRect r="9868"/>
          <a:stretch>
            <a:fillRect/>
          </a:stretch>
        </p:blipFill>
        <p:spPr bwMode="auto">
          <a:xfrm>
            <a:off x="4216018" y="3212976"/>
            <a:ext cx="4927982" cy="3645024"/>
          </a:xfrm>
          <a:prstGeom prst="rect">
            <a:avLst/>
          </a:prstGeom>
          <a:noFill/>
        </p:spPr>
      </p:pic>
      <p:pic>
        <p:nvPicPr>
          <p:cNvPr id="36866" name="Picture 2" descr="http://rotaryredcliffecity.org/wp-content/uploads/2014/06/end-polio-now-rotary-operahouse.jpg"/>
          <p:cNvPicPr>
            <a:picLocks noChangeAspect="1" noChangeArrowheads="1"/>
          </p:cNvPicPr>
          <p:nvPr/>
        </p:nvPicPr>
        <p:blipFill>
          <a:blip r:embed="rId6" cstate="print"/>
          <a:srcRect l="5000"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is polio?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Polio, a highly infectious disease caused by a virus. </a:t>
            </a:r>
          </a:p>
          <a:p>
            <a:r>
              <a:rPr lang="en-AU" sz="3200" dirty="0" smtClean="0"/>
              <a:t>The polio virus invades the nervous system through direct person-to-person contact.</a:t>
            </a:r>
          </a:p>
          <a:p>
            <a:r>
              <a:rPr lang="en-AU" sz="3200" dirty="0" smtClean="0"/>
              <a:t>It moves through the phlegm or faeces of an infected person.</a:t>
            </a:r>
          </a:p>
          <a:p>
            <a:r>
              <a:rPr lang="en-AU" sz="3200" dirty="0" smtClean="0"/>
              <a:t>Three types </a:t>
            </a:r>
            <a:r>
              <a:rPr lang="en-AU" sz="3200" dirty="0" smtClean="0"/>
              <a:t>of the wild virus, quite </a:t>
            </a:r>
            <a:r>
              <a:rPr lang="en-AU" sz="3200" dirty="0" smtClean="0"/>
              <a:t>different from each other</a:t>
            </a:r>
            <a:endParaRPr lang="en-AU" sz="3200" dirty="0"/>
          </a:p>
        </p:txBody>
      </p:sp>
      <p:pic>
        <p:nvPicPr>
          <p:cNvPr id="5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33256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073525" cy="50292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4038600" cy="51054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0" name="Picture 4" descr="http://berrimarotary.org.au/wordpress/wp-content/uploads/2014/05/20111028-Bill-Gates-This-Clo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071" y="1556792"/>
            <a:ext cx="3946305" cy="5112568"/>
          </a:xfrm>
          <a:prstGeom prst="rect">
            <a:avLst/>
          </a:prstGeom>
          <a:noFill/>
        </p:spPr>
      </p:pic>
      <p:pic>
        <p:nvPicPr>
          <p:cNvPr id="45062" name="Picture 6" descr="https://s-media-cache-ak0.pinimg.com/originals/d3/bb/0f/d3bb0f1fedb9a41bbefda00e773b32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84784"/>
            <a:ext cx="4067944" cy="5106206"/>
          </a:xfrm>
          <a:prstGeom prst="rect">
            <a:avLst/>
          </a:prstGeom>
          <a:noFill/>
        </p:spPr>
      </p:pic>
      <p:pic>
        <p:nvPicPr>
          <p:cNvPr id="45064" name="Picture 8" descr="http://www.rotary9650.org.au/system/files/file/2011-12/We%20are%20this%20close%20billboard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1484784"/>
            <a:ext cx="9942483" cy="4880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0" r="34554"/>
          <a:stretch>
            <a:fillRect/>
          </a:stretch>
        </p:blipFill>
        <p:spPr bwMode="auto">
          <a:xfrm>
            <a:off x="0" y="1052736"/>
            <a:ext cx="9144000" cy="51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3366"/>
            <a:ext cx="6552728" cy="682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8113"/>
            <a:ext cx="87820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60320_POLIO_GRAPHIC_2"/>
          <p:cNvPicPr>
            <a:picLocks noChangeAspect="1" noChangeArrowheads="1"/>
          </p:cNvPicPr>
          <p:nvPr/>
        </p:nvPicPr>
        <p:blipFill>
          <a:blip r:embed="rId2" cstate="print"/>
          <a:srcRect l="24771" t="8657" r="28755"/>
          <a:stretch>
            <a:fillRect/>
          </a:stretch>
        </p:blipFill>
        <p:spPr bwMode="auto">
          <a:xfrm>
            <a:off x="3203848" y="908720"/>
            <a:ext cx="2520280" cy="5568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28083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200" b="1" dirty="0" smtClean="0"/>
              <a:t>FINDING A VICTIM</a:t>
            </a:r>
          </a:p>
          <a:p>
            <a:pPr algn="r"/>
            <a:r>
              <a:rPr lang="en-AU" sz="2000" dirty="0" smtClean="0"/>
              <a:t>The virus enters the body through contaminated food or water tainted with sewage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140968"/>
            <a:ext cx="24482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200" b="1" dirty="0" smtClean="0"/>
              <a:t>SETTLING IN</a:t>
            </a:r>
          </a:p>
          <a:p>
            <a:pPr algn="r"/>
            <a:r>
              <a:rPr lang="en-AU" sz="2000" dirty="0" smtClean="0"/>
              <a:t>It attaches to the intestinal walls, then gets into the bloodstream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85184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200" b="1" dirty="0" smtClean="0"/>
              <a:t>THE ATTACK</a:t>
            </a:r>
          </a:p>
          <a:p>
            <a:pPr algn="r"/>
            <a:r>
              <a:rPr lang="en-AU" sz="2000" dirty="0" smtClean="0"/>
              <a:t>In 99.5% of cases, there are no symptoms or a mild illness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196752"/>
            <a:ext cx="334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In less than 0.5% of cases the virus attacks the central nervous system destroying cells in the spinal cord</a:t>
            </a:r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270892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THE DAMAGE</a:t>
            </a:r>
          </a:p>
          <a:p>
            <a:r>
              <a:rPr lang="en-AU" sz="2000" b="1" dirty="0" smtClean="0"/>
              <a:t> </a:t>
            </a:r>
            <a:r>
              <a:rPr lang="en-AU" sz="2000" dirty="0" smtClean="0"/>
              <a:t>Nerve cell death </a:t>
            </a:r>
            <a:r>
              <a:rPr lang="en-AU" sz="2000" smtClean="0"/>
              <a:t>causes muscle paralysis </a:t>
            </a:r>
            <a:r>
              <a:rPr lang="en-AU" sz="2000" dirty="0" smtClean="0"/>
              <a:t>mostly in the legs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509120"/>
            <a:ext cx="28803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/>
              <a:t>MOVING ON </a:t>
            </a:r>
          </a:p>
          <a:p>
            <a:r>
              <a:rPr lang="en-AU" sz="2000" dirty="0" smtClean="0"/>
              <a:t>Even if people have no symptoms the virus is excreted in faeces which contaminates food and water</a:t>
            </a:r>
            <a:endParaRPr lang="en-AU" sz="2000" dirty="0"/>
          </a:p>
        </p:txBody>
      </p:sp>
      <p:pic>
        <p:nvPicPr>
          <p:cNvPr id="11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894" y="6169223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biologymeansbusiness.files.wordpress.com/2011/04/df4.jpg"/>
          <p:cNvPicPr>
            <a:picLocks noChangeAspect="1" noChangeArrowheads="1"/>
          </p:cNvPicPr>
          <p:nvPr/>
        </p:nvPicPr>
        <p:blipFill>
          <a:blip r:embed="rId2" cstate="print"/>
          <a:srcRect t="8513"/>
          <a:stretch>
            <a:fillRect/>
          </a:stretch>
        </p:blipFill>
        <p:spPr bwMode="auto">
          <a:xfrm>
            <a:off x="1475656" y="1700808"/>
            <a:ext cx="5577756" cy="515719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Muscles commonly affected by polio virus ...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492" y="5949280"/>
            <a:ext cx="1838508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tandproud.org/old/IPVRC%20Artwork/bracingArt/brac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s://candidink.files.wordpress.com/2013/05/polio-victims-nig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125863" cy="270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media.premiumtimesng.com/wp-content/files/2013/01/polio-victi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s://karawaz.files.wordpress.com/2012/01/polio-disease.jpg?w=500&amp;h=3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826396" cy="286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894" y="6169223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ocigarettesnobologna.files.wordpress.com/2014/04/iron-lung.gif"/>
          <p:cNvPicPr>
            <a:picLocks noChangeAspect="1" noChangeArrowheads="1"/>
          </p:cNvPicPr>
          <p:nvPr/>
        </p:nvPicPr>
        <p:blipFill>
          <a:blip r:embed="rId2" cstate="print"/>
          <a:srcRect t="5607"/>
          <a:stretch>
            <a:fillRect/>
          </a:stretch>
        </p:blipFill>
        <p:spPr bwMode="auto">
          <a:xfrm>
            <a:off x="144016" y="1916832"/>
            <a:ext cx="8820472" cy="4214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When muscles in the chest were affected, an </a:t>
            </a:r>
            <a:r>
              <a:rPr lang="en-AU" sz="2400" dirty="0" smtClean="0"/>
              <a:t>iron lung could maintain breathing by artificial means</a:t>
            </a:r>
            <a:endParaRPr lang="en-A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heatlantic.com/static/mt/assets/national/polio-national%20museum%20of%20health%20and%20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303" y="620688"/>
            <a:ext cx="372016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bloximages.newyork1.vip.townnews.com/stltoday.com/content/tncms/assets/v3/editorial/c/40/c4039cd1-e402-5264-ac0d-2bf12cfc14d9/5173021d7f778.preview-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690410" cy="289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cdn.theatlantic.com/static/mt/assets/national/NCP%204149-3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769643" cy="287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s://s-media-cache-ak0.pinimg.com/736x/2d/cb/8c/2dcb8c24d29bf085ef8dd26dc4355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3672408" cy="291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news.bbcimg.co.uk/media/images/58523000/gif/_58523313_iron_lung.gif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899592" y="1484784"/>
            <a:ext cx="741394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http://www.unspecial.org/UNS698/images/p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4135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0" descr="https://waterjournalistsafrica.files.wordpress.com/2013/11/rotar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894" y="6169223"/>
            <a:ext cx="1828106" cy="688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785</Words>
  <Application>Microsoft Office PowerPoint</Application>
  <PresentationFormat>On-screen Show (4:3)</PresentationFormat>
  <Paragraphs>121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Celebrating 110 Years of Rotary</vt:lpstr>
      <vt:lpstr>The beginning ...</vt:lpstr>
      <vt:lpstr>What is polio?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How did the campaign begin?</vt:lpstr>
      <vt:lpstr>What was needed?</vt:lpstr>
      <vt:lpstr>Slide 14</vt:lpstr>
      <vt:lpstr>How has this been achieved?</vt:lpstr>
      <vt:lpstr>What have been major problems?</vt:lpstr>
      <vt:lpstr>Slide 17</vt:lpstr>
      <vt:lpstr>Progress has NOT been steady!</vt:lpstr>
      <vt:lpstr>Where are we in 2015?</vt:lpstr>
      <vt:lpstr>Slide 20</vt:lpstr>
      <vt:lpstr>Slide 21</vt:lpstr>
      <vt:lpstr>Slide 22</vt:lpstr>
      <vt:lpstr>Slide 23</vt:lpstr>
      <vt:lpstr>Cost (main contributors)</vt:lpstr>
      <vt:lpstr>Slide 25</vt:lpstr>
      <vt:lpstr>Slide 26</vt:lpstr>
      <vt:lpstr>But we have come a long way:</vt:lpstr>
      <vt:lpstr>But note: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110 Years of Rotary</dc:title>
  <dc:creator>Ken</dc:creator>
  <cp:lastModifiedBy>Ken</cp:lastModifiedBy>
  <cp:revision>57</cp:revision>
  <dcterms:created xsi:type="dcterms:W3CDTF">2015-02-22T23:43:32Z</dcterms:created>
  <dcterms:modified xsi:type="dcterms:W3CDTF">2015-10-21T05:07:53Z</dcterms:modified>
</cp:coreProperties>
</file>