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1" r:id="rId2"/>
    <p:sldId id="393" r:id="rId3"/>
    <p:sldId id="433" r:id="rId4"/>
    <p:sldId id="401" r:id="rId5"/>
    <p:sldId id="419" r:id="rId6"/>
    <p:sldId id="422" r:id="rId7"/>
    <p:sldId id="420" r:id="rId8"/>
    <p:sldId id="404" r:id="rId9"/>
    <p:sldId id="416" r:id="rId10"/>
    <p:sldId id="405" r:id="rId11"/>
    <p:sldId id="421" r:id="rId12"/>
    <p:sldId id="408" r:id="rId13"/>
    <p:sldId id="413" r:id="rId14"/>
    <p:sldId id="410" r:id="rId15"/>
    <p:sldId id="414" r:id="rId16"/>
    <p:sldId id="409" r:id="rId17"/>
    <p:sldId id="418" r:id="rId18"/>
    <p:sldId id="417" r:id="rId19"/>
    <p:sldId id="415" r:id="rId20"/>
    <p:sldId id="425" r:id="rId21"/>
    <p:sldId id="424" r:id="rId22"/>
    <p:sldId id="426" r:id="rId23"/>
    <p:sldId id="427" r:id="rId24"/>
    <p:sldId id="434" r:id="rId25"/>
    <p:sldId id="436" r:id="rId26"/>
    <p:sldId id="435" r:id="rId27"/>
    <p:sldId id="429" r:id="rId28"/>
    <p:sldId id="373" r:id="rId29"/>
    <p:sldId id="3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D7"/>
    <a:srgbClr val="FFCCCC"/>
    <a:srgbClr val="3399FF"/>
    <a:srgbClr val="FF99CC"/>
    <a:srgbClr val="FF6699"/>
    <a:srgbClr val="F896EA"/>
    <a:srgbClr val="FF93B7"/>
    <a:srgbClr val="FF4B4B"/>
    <a:srgbClr val="FF5353"/>
    <a:srgbClr val="D8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-55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DF3B-2619-4FB6-9E18-38B0889F64E7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DDAC6-9C9A-40F0-8E42-83E73BD816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63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DAC6-9C9A-40F0-8E42-83E73BD816A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36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itchFamily="34" charset="0"/>
                <a:ea typeface="ヒラギノ角ゴ Pro W3" pitchFamily="-84" charset="-128"/>
              </a:rPr>
              <a:t>These are some examples of what your annual contributions can help provide.</a:t>
            </a:r>
          </a:p>
          <a:p>
            <a:endParaRPr lang="en-US" altLang="en-US" dirty="0">
              <a:latin typeface="Arial" pitchFamily="34" charset="0"/>
              <a:ea typeface="ヒラギノ角ゴ Pro W3" pitchFamily="-84" charset="-128"/>
            </a:endParaRPr>
          </a:p>
          <a:p>
            <a:pPr>
              <a:lnSpc>
                <a:spcPct val="120000"/>
              </a:lnSpc>
            </a:pPr>
            <a:r>
              <a:rPr lang="en-US" altLang="ja-JP" b="1" dirty="0">
                <a:latin typeface="Arial" pitchFamily="34" charset="0"/>
                <a:ea typeface="ヒラギノ角ゴ Pro W3" pitchFamily="-84" charset="-128"/>
              </a:rPr>
              <a:t>Fourteen anti-retroviral drugs to prevent the transmission of HIV </a:t>
            </a:r>
            <a:r>
              <a:rPr lang="en-US" altLang="ja-JP" dirty="0">
                <a:latin typeface="Arial" pitchFamily="34" charset="0"/>
                <a:ea typeface="ヒラギノ角ゴ Pro W3" pitchFamily="-84" charset="-128"/>
              </a:rPr>
              <a:t>from infected mothers to their babies in Liberia</a:t>
            </a:r>
          </a:p>
          <a:p>
            <a:pPr>
              <a:lnSpc>
                <a:spcPct val="120000"/>
              </a:lnSpc>
            </a:pPr>
            <a:r>
              <a:rPr lang="en-US" altLang="en-US" b="1" dirty="0">
                <a:latin typeface="Arial" pitchFamily="34" charset="0"/>
                <a:ea typeface="ヒラギノ角ゴ Pro W3" pitchFamily="-84" charset="-128"/>
              </a:rPr>
              <a:t>One bicycle </a:t>
            </a:r>
            <a:r>
              <a:rPr lang="en-US" altLang="en-US" dirty="0">
                <a:latin typeface="Arial" pitchFamily="34" charset="0"/>
                <a:ea typeface="ヒラギノ角ゴ Pro W3" pitchFamily="-84" charset="-128"/>
              </a:rPr>
              <a:t>to play sports for youth with disabilities in France</a:t>
            </a:r>
          </a:p>
          <a:p>
            <a:pPr>
              <a:lnSpc>
                <a:spcPct val="120000"/>
              </a:lnSpc>
            </a:pPr>
            <a:r>
              <a:rPr lang="en-US" altLang="en-US" b="1" dirty="0">
                <a:latin typeface="Arial" pitchFamily="34" charset="0"/>
                <a:ea typeface="ヒラギノ角ゴ Pro W3" pitchFamily="-84" charset="-128"/>
              </a:rPr>
              <a:t>Sexual assault and domestic abuse education</a:t>
            </a:r>
            <a:r>
              <a:rPr lang="en-US" altLang="en-US" dirty="0">
                <a:latin typeface="Arial" pitchFamily="34" charset="0"/>
                <a:ea typeface="ヒラギノ角ゴ Pro W3" pitchFamily="-84" charset="-128"/>
              </a:rPr>
              <a:t> for young women in Texas, USA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CDF423FB-F3CF-48D5-B7B8-5541D3707A73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29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  <a:ea typeface="ヒラギノ角ゴ Pro W3" pitchFamily="-84" charset="-128"/>
              </a:rPr>
              <a:t>Here are some examples of what your annual contributions can help provide:</a:t>
            </a:r>
          </a:p>
          <a:p>
            <a:endParaRPr lang="en-US" altLang="ja-JP">
              <a:latin typeface="Arial" pitchFamily="34" charset="0"/>
              <a:ea typeface="ヒラギノ角ゴ Pro W3" pitchFamily="-84" charset="-128"/>
            </a:endParaRPr>
          </a:p>
          <a:p>
            <a:r>
              <a:rPr lang="en-US" altLang="ja-JP" b="1">
                <a:latin typeface="Arial" pitchFamily="34" charset="0"/>
                <a:ea typeface="ヒラギノ角ゴ Pro W3" pitchFamily="-84" charset="-128"/>
              </a:rPr>
              <a:t>Three backpacks filled with school supplies </a:t>
            </a:r>
            <a:r>
              <a:rPr lang="en-US" altLang="ja-JP">
                <a:latin typeface="Arial" pitchFamily="34" charset="0"/>
                <a:ea typeface="ヒラギノ角ゴ Pro W3" pitchFamily="-84" charset="-128"/>
              </a:rPr>
              <a:t>for primary school children in Honduras</a:t>
            </a:r>
          </a:p>
          <a:p>
            <a:r>
              <a:rPr lang="en-US" altLang="ja-JP" b="1">
                <a:latin typeface="Arial" pitchFamily="34" charset="0"/>
                <a:ea typeface="ヒラギノ角ゴ Pro W3" pitchFamily="-84" charset="-128"/>
              </a:rPr>
              <a:t>Fifty malaria diagnostic tests </a:t>
            </a:r>
            <a:r>
              <a:rPr lang="en-US" altLang="ja-JP">
                <a:latin typeface="Arial" pitchFamily="34" charset="0"/>
                <a:ea typeface="ヒラギノ角ゴ Pro W3" pitchFamily="-84" charset="-128"/>
              </a:rPr>
              <a:t>to prevent, diagnose and treat malaria in Mali</a:t>
            </a:r>
          </a:p>
          <a:p>
            <a:r>
              <a:rPr lang="en-US" altLang="ja-JP" b="1">
                <a:latin typeface="Arial" pitchFamily="34" charset="0"/>
                <a:ea typeface="ヒラギノ角ゴ Pro W3" pitchFamily="-84" charset="-128"/>
              </a:rPr>
              <a:t>One biosand filter and water hygiene training </a:t>
            </a:r>
            <a:r>
              <a:rPr lang="en-US" altLang="ja-JP">
                <a:latin typeface="Arial" pitchFamily="34" charset="0"/>
                <a:ea typeface="ヒラギノ角ゴ Pro W3" pitchFamily="-84" charset="-128"/>
              </a:rPr>
              <a:t>for a family in Peru</a:t>
            </a:r>
          </a:p>
          <a:p>
            <a:endParaRPr lang="en-US" altLang="en-US">
              <a:latin typeface="Arial" pitchFamily="34" charset="0"/>
              <a:ea typeface="ヒラギノ角ゴ Pro W3" pitchFamily="-84" charset="-128"/>
            </a:endParaRPr>
          </a:p>
          <a:p>
            <a:endParaRPr lang="en-US" altLang="en-US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F683DBF-6610-405F-A326-F238D0944EDA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72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F14F-D446-4B86-8718-6A54EE867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BFB40-B3A4-4DE7-BA25-8EE5A6D6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20323-542C-4377-88C1-3CA6C354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B1A17-3A24-4686-B6B8-0C955F3C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33A3D-4F85-4BEA-82FF-9C39540C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9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7E1F-0FA0-419E-BB6D-D330870B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B3FC0-CCBB-4F52-BDEA-C3149B394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8940A-D0C7-438D-A828-5A96DBF8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F6B78-BF4C-4F4C-A14A-E0FF29E3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F59F-B1AF-481E-A814-CB61A28D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34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6A3DE-8BDC-4268-A004-5741073C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1A5DF-0237-4A2E-8182-66096384D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59FE5-B370-4641-A5D3-018BD1C5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0185-73A5-4E92-BC89-19BEDCC2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21F2-7631-4D86-AAF5-BE613BCB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62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8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3256-4704-41AC-B5F3-E0756419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EEBBE-0BE3-4F15-B99B-0FC042633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BC7D-1656-4944-9637-8994280C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4FBE-7D93-4EB1-AED0-4D3F8FB2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473A-B3C5-4A1B-86F8-92E9A504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2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803D-A0CA-4630-855D-4F6F5241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776A1-A180-4CC0-9907-C392AE79C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893D-EC49-4DCE-9B95-A431C5CB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E71F-C9D9-4160-9FC8-6E668113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92BC8-F826-42FC-934D-93BDD7BA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05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FF815-6932-4256-A8F0-EA880D6E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67D58-C232-4699-9CDF-1DA472BFC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81C23-E743-470C-8161-26906FAA9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B0216-2E83-4CD8-8F2B-DE445F42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2C762-4E3B-48C7-9425-DEB616E8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B4E83-75FA-48BE-93B5-1FCAF68F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8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664D-B29B-453C-8B27-1FFC10EE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0B94-0463-45D4-A96B-3BF55EDE2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99EFA-9F5E-44C6-B42A-665401BCA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0917-5F1E-4876-8158-5C4FC101C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EA085-D111-4581-B562-166744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5257B-A8C0-47AB-B3C5-15D5199F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167098-6A57-4DBC-92D2-324DDDDF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50C64-4280-4655-84CA-1A0CDC42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4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FA49-3EA9-4B8D-A3AC-27C47317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8E818-DB0F-4B60-906C-B40FF96C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F2AA-666F-47A1-B6D9-634BEA02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BFB72-11B5-4B56-8C7D-BC9BB2BD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7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1EDDB-7D38-4D02-B92C-C12DCFC9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F7EFB-D769-4CA3-BF18-944F3299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89F-45FD-460E-A023-70A6BF79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15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B561-EF17-4636-B93E-16AFCB32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319C-D97C-44AF-AEAF-6A21A3D79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2A3A6-D079-4F6D-A74F-4CC68F06B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49CB6-1252-4655-BAC1-735A3E9A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B7006-11E5-4211-9408-92D09AA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EE85F-DA55-45C9-B897-AA0A4E17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24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D9B7-2408-4C0E-9B62-204E9EF8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81ACD-72C7-4C34-88E5-B89B5A564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C6941-5C86-40C3-8919-AD4600F99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23DD0-50F3-4E1E-B8AC-32D65679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52AC4-DE8B-4794-B69E-0197F5EC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FD44A-51B6-461C-B8AE-6E62DD37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2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8FB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868AB-1D4A-4BD8-9613-F06600E0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C98D7-7C1B-4FF3-A662-9A3A9DD5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2F772-88B2-4FCC-8249-4E9EA76D3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7345-20B2-432F-A616-6116CC6DA152}" type="datetimeFigureOut">
              <a:rPr lang="en-AU" smtClean="0"/>
              <a:t>9/03/2018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FA8B-8C45-49C6-83FD-5C4B00F99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A44F-B340-4AC4-A328-6806C581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6FB42-C4C3-4A91-9D6A-BB607300D3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/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/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/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/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A6844-BA83-4538-8E77-24753E82D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942" y="2703354"/>
            <a:ext cx="9144000" cy="1381188"/>
          </a:xfrm>
        </p:spPr>
        <p:txBody>
          <a:bodyPr anchor="ctr"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Foundation Update</a:t>
            </a:r>
            <a:b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‘Doing good in the world’</a:t>
            </a:r>
            <a:endParaRPr lang="en-A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RotaryMoE_RGB.png">
            <a:extLst>
              <a:ext uri="{FF2B5EF4-FFF2-40B4-BE49-F238E27FC236}">
                <a16:creationId xmlns:a16="http://schemas.microsoft.com/office/drawing/2014/main" id="{561557ED-99BF-4B04-B675-812F0E344C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0772" y="2552795"/>
            <a:ext cx="1682306" cy="1682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9B677-0F36-4F2F-99C6-92AC6E29C717}"/>
              </a:ext>
            </a:extLst>
          </p:cNvPr>
          <p:cNvSpPr txBox="1"/>
          <p:nvPr/>
        </p:nvSpPr>
        <p:spPr>
          <a:xfrm>
            <a:off x="1828800" y="4529138"/>
            <a:ext cx="827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PDG Jo Wilkin Foundation Chair D9650 2015-18</a:t>
            </a:r>
          </a:p>
          <a:p>
            <a:r>
              <a:rPr lang="en-AU" sz="2800" b="1" dirty="0">
                <a:solidFill>
                  <a:schemeClr val="bg1"/>
                </a:solidFill>
              </a:rPr>
              <a:t>District Conference 10 March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230F7-AE44-4094-ADA5-36FEC54674C8}"/>
              </a:ext>
            </a:extLst>
          </p:cNvPr>
          <p:cNvSpPr txBox="1"/>
          <p:nvPr/>
        </p:nvSpPr>
        <p:spPr>
          <a:xfrm>
            <a:off x="1757082" y="1044809"/>
            <a:ext cx="8677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‘Shaping the Future’</a:t>
            </a:r>
          </a:p>
        </p:txBody>
      </p:sp>
    </p:spTree>
    <p:extLst>
      <p:ext uri="{BB962C8B-B14F-4D97-AF65-F5344CB8AC3E}">
        <p14:creationId xmlns:p14="http://schemas.microsoft.com/office/powerpoint/2010/main" val="4037365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52293"/>
              </p:ext>
            </p:extLst>
          </p:nvPr>
        </p:nvGraphicFramePr>
        <p:xfrm>
          <a:off x="9017389" y="1392701"/>
          <a:ext cx="2852225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403750981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3200" b="1" i="1" dirty="0"/>
                    </a:p>
                    <a:p>
                      <a:pPr algn="ctr"/>
                      <a:r>
                        <a:rPr lang="en-AU" sz="4000" b="1" i="1" dirty="0"/>
                        <a:t>Ensures </a:t>
                      </a:r>
                    </a:p>
                    <a:p>
                      <a:pPr algn="ctr"/>
                      <a:r>
                        <a:rPr lang="en-AU" sz="4000" b="1" i="1" dirty="0"/>
                        <a:t>permanent</a:t>
                      </a:r>
                    </a:p>
                    <a:p>
                      <a:pPr algn="ctr"/>
                      <a:r>
                        <a:rPr lang="en-AU" sz="4000" b="1" i="1" dirty="0"/>
                        <a:t>future</a:t>
                      </a:r>
                      <a:endParaRPr lang="en-AU" sz="32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316309" y="488579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Endowment Fund Update</a:t>
            </a:r>
          </a:p>
        </p:txBody>
      </p:sp>
      <p:pic>
        <p:nvPicPr>
          <p:cNvPr id="5" name="Picture 4" descr="A picture containing table, indoor&#10;&#10;Description generated with high confidence">
            <a:extLst>
              <a:ext uri="{FF2B5EF4-FFF2-40B4-BE49-F238E27FC236}">
                <a16:creationId xmlns:a16="http://schemas.microsoft.com/office/drawing/2014/main" id="{2A37407D-4F94-4669-A27C-B6274D0157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 rot="10800000">
            <a:off x="3393720" y="4275195"/>
            <a:ext cx="5369120" cy="24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indoor, person, wall&#10;&#10;Description generated with very high confidence">
            <a:extLst>
              <a:ext uri="{FF2B5EF4-FFF2-40B4-BE49-F238E27FC236}">
                <a16:creationId xmlns:a16="http://schemas.microsoft.com/office/drawing/2014/main" id="{BC8D2B7A-7D05-441A-8AAD-3BE1F5CD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r="7076"/>
          <a:stretch/>
        </p:blipFill>
        <p:spPr>
          <a:xfrm rot="5400000">
            <a:off x="-43957" y="3629876"/>
            <a:ext cx="3674003" cy="254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50DE058-2BD2-4FBF-A748-0543A17713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 b="11168"/>
          <a:stretch/>
        </p:blipFill>
        <p:spPr>
          <a:xfrm rot="10800000">
            <a:off x="519333" y="1493380"/>
            <a:ext cx="3011657" cy="117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39946-1C95-4FAD-B5B5-CACB935E4B4B}"/>
              </a:ext>
            </a:extLst>
          </p:cNvPr>
          <p:cNvSpPr txBox="1"/>
          <p:nvPr/>
        </p:nvSpPr>
        <p:spPr>
          <a:xfrm>
            <a:off x="3657600" y="3066585"/>
            <a:ext cx="501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/>
              <a:t>$1.2 million from </a:t>
            </a:r>
          </a:p>
          <a:p>
            <a:pPr algn="ctr"/>
            <a:r>
              <a:rPr lang="en-AU" sz="2800" b="1" i="1" dirty="0"/>
              <a:t>D9650 &amp; D9670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9FC8B5E-A8CA-4F0A-AC83-37FF917E4EF7}"/>
              </a:ext>
            </a:extLst>
          </p:cNvPr>
          <p:cNvSpPr/>
          <p:nvPr/>
        </p:nvSpPr>
        <p:spPr>
          <a:xfrm>
            <a:off x="10098843" y="3479995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AA216-0702-4DCD-9530-886D38B51572}"/>
              </a:ext>
            </a:extLst>
          </p:cNvPr>
          <p:cNvSpPr txBox="1"/>
          <p:nvPr/>
        </p:nvSpPr>
        <p:spPr>
          <a:xfrm>
            <a:off x="3785539" y="1493380"/>
            <a:ext cx="4417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/>
              <a:t>Million Dollar Dinner celebration for the Centenary</a:t>
            </a:r>
          </a:p>
        </p:txBody>
      </p:sp>
    </p:spTree>
    <p:extLst>
      <p:ext uri="{BB962C8B-B14F-4D97-AF65-F5344CB8AC3E}">
        <p14:creationId xmlns:p14="http://schemas.microsoft.com/office/powerpoint/2010/main" val="39507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, person&#10;&#10;Description generated with very high confidence">
            <a:extLst>
              <a:ext uri="{FF2B5EF4-FFF2-40B4-BE49-F238E27FC236}">
                <a16:creationId xmlns:a16="http://schemas.microsoft.com/office/drawing/2014/main" id="{F5005500-609B-4844-B5AC-8525AF4D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9" y="210144"/>
            <a:ext cx="10116288" cy="650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5192D-440C-4917-AB49-9E4068A59371}"/>
              </a:ext>
            </a:extLst>
          </p:cNvPr>
          <p:cNvSpPr txBox="1"/>
          <p:nvPr/>
        </p:nvSpPr>
        <p:spPr>
          <a:xfrm>
            <a:off x="4614203" y="6133514"/>
            <a:ext cx="783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Handing on to the next generation …. </a:t>
            </a:r>
          </a:p>
        </p:txBody>
      </p:sp>
      <p:pic>
        <p:nvPicPr>
          <p:cNvPr id="5" name="Picture 4" descr="RotaryMoE_RGB.png">
            <a:extLst>
              <a:ext uri="{FF2B5EF4-FFF2-40B4-BE49-F238E27FC236}">
                <a16:creationId xmlns:a16="http://schemas.microsoft.com/office/drawing/2014/main" id="{1E2E3A19-B9C5-4566-AFA5-29256F3FA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188352"/>
              </p:ext>
            </p:extLst>
          </p:nvPr>
        </p:nvGraphicFramePr>
        <p:xfrm>
          <a:off x="450166" y="1392701"/>
          <a:ext cx="2852225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Rotary’s</a:t>
                      </a: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 #1 Goal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90C286B-A7A7-4331-9CD8-3FD422E6FB71}"/>
              </a:ext>
            </a:extLst>
          </p:cNvPr>
          <p:cNvSpPr/>
          <p:nvPr/>
        </p:nvSpPr>
        <p:spPr>
          <a:xfrm>
            <a:off x="1575582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41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/>
        </p:nvGraphicFramePr>
        <p:xfrm>
          <a:off x="450166" y="1392701"/>
          <a:ext cx="2852225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Rotary’s</a:t>
                      </a: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 #1 Goal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369524-146C-4CBD-BA63-43359744FBB8}"/>
              </a:ext>
            </a:extLst>
          </p:cNvPr>
          <p:cNvGraphicFramePr>
            <a:graphicFrameLocks noGrp="1"/>
          </p:cNvGraphicFramePr>
          <p:nvPr/>
        </p:nvGraphicFramePr>
        <p:xfrm>
          <a:off x="9016221" y="1392702"/>
          <a:ext cx="2852225" cy="528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</a:tblGrid>
              <a:tr h="2480068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</a:t>
                      </a: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753113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Ensures permanent future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67FD8B98-814F-4691-B60B-B36C5E4D4D5B}"/>
              </a:ext>
            </a:extLst>
          </p:cNvPr>
          <p:cNvSpPr/>
          <p:nvPr/>
        </p:nvSpPr>
        <p:spPr>
          <a:xfrm>
            <a:off x="1575582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A1B67AC-2630-4168-9FC3-6ED9F8E65CE1}"/>
              </a:ext>
            </a:extLst>
          </p:cNvPr>
          <p:cNvSpPr/>
          <p:nvPr/>
        </p:nvSpPr>
        <p:spPr>
          <a:xfrm>
            <a:off x="10222474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5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79132"/>
              </p:ext>
            </p:extLst>
          </p:nvPr>
        </p:nvGraphicFramePr>
        <p:xfrm>
          <a:off x="450166" y="1392701"/>
          <a:ext cx="11408900" cy="542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1557903368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952635645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403750981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Annual Programs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World </a:t>
                      </a: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Rotary’s</a:t>
                      </a: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 #1 Goal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b="1" i="1" dirty="0"/>
                    </a:p>
                    <a:p>
                      <a:pPr algn="ctr"/>
                      <a:r>
                        <a:rPr lang="en-AU" sz="4000" b="1" i="1" dirty="0"/>
                        <a:t>Ensures </a:t>
                      </a:r>
                    </a:p>
                    <a:p>
                      <a:pPr algn="ctr"/>
                      <a:r>
                        <a:rPr lang="en-AU" sz="4000" b="1" i="1" dirty="0"/>
                        <a:t>Permanent</a:t>
                      </a:r>
                    </a:p>
                    <a:p>
                      <a:pPr algn="ctr"/>
                      <a:r>
                        <a:rPr lang="en-AU" sz="4000" b="1" i="1" dirty="0"/>
                        <a:t>future</a:t>
                      </a:r>
                      <a:endParaRPr lang="en-AU" sz="3200" b="1" i="1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F45B0F8-D9E7-4E12-B239-46955F545D36}"/>
              </a:ext>
            </a:extLst>
          </p:cNvPr>
          <p:cNvSpPr/>
          <p:nvPr/>
        </p:nvSpPr>
        <p:spPr>
          <a:xfrm>
            <a:off x="1575582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81A9557-45D5-4E70-A2A0-72C96534CC76}"/>
              </a:ext>
            </a:extLst>
          </p:cNvPr>
          <p:cNvSpPr/>
          <p:nvPr/>
        </p:nvSpPr>
        <p:spPr>
          <a:xfrm>
            <a:off x="10222474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4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511346"/>
              </p:ext>
            </p:extLst>
          </p:nvPr>
        </p:nvGraphicFramePr>
        <p:xfrm>
          <a:off x="450166" y="1392701"/>
          <a:ext cx="11408900" cy="542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1557903368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952635645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403750981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Annual Programs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World </a:t>
                      </a: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Rotary’s</a:t>
                      </a: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 #1 Goal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b="1" i="1" dirty="0"/>
                    </a:p>
                    <a:p>
                      <a:pPr algn="ctr"/>
                      <a:r>
                        <a:rPr lang="en-AU" sz="4000" b="1" i="1" dirty="0"/>
                        <a:t>Ensures </a:t>
                      </a:r>
                    </a:p>
                    <a:p>
                      <a:pPr algn="ctr"/>
                      <a:r>
                        <a:rPr lang="en-AU" sz="4000" b="1" i="1" dirty="0"/>
                        <a:t>Permanent</a:t>
                      </a:r>
                    </a:p>
                    <a:p>
                      <a:pPr algn="ctr"/>
                      <a:r>
                        <a:rPr lang="en-AU" sz="4000" b="1" i="1" dirty="0"/>
                        <a:t>future</a:t>
                      </a:r>
                      <a:endParaRPr lang="en-AU" sz="3200" b="1" i="1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9E33F6B-00AE-4D25-B11A-8EE67D054C69}"/>
              </a:ext>
            </a:extLst>
          </p:cNvPr>
          <p:cNvSpPr/>
          <p:nvPr/>
        </p:nvSpPr>
        <p:spPr>
          <a:xfrm>
            <a:off x="1575582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1B77698-F80C-4FB8-B514-3A4993044B2E}"/>
              </a:ext>
            </a:extLst>
          </p:cNvPr>
          <p:cNvSpPr/>
          <p:nvPr/>
        </p:nvSpPr>
        <p:spPr>
          <a:xfrm>
            <a:off x="10222474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E3BC2-7638-4E43-BAE9-E57E2BED1A13}"/>
              </a:ext>
            </a:extLst>
          </p:cNvPr>
          <p:cNvSpPr txBox="1"/>
          <p:nvPr/>
        </p:nvSpPr>
        <p:spPr>
          <a:xfrm>
            <a:off x="3291839" y="5365706"/>
            <a:ext cx="580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i="1" dirty="0"/>
              <a:t>Provide grants to do all of Rotary’s other projects</a:t>
            </a:r>
            <a:endParaRPr lang="en-AU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C580C9-4A79-4F14-A623-D3D1BE18ECE6}"/>
              </a:ext>
            </a:extLst>
          </p:cNvPr>
          <p:cNvSpPr txBox="1"/>
          <p:nvPr/>
        </p:nvSpPr>
        <p:spPr>
          <a:xfrm>
            <a:off x="5013518" y="4231715"/>
            <a:ext cx="215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i="1" dirty="0"/>
              <a:t>‘SHARE’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65B1D5E-C696-4B98-B533-B12F3509926C}"/>
              </a:ext>
            </a:extLst>
          </p:cNvPr>
          <p:cNvSpPr/>
          <p:nvPr/>
        </p:nvSpPr>
        <p:spPr>
          <a:xfrm>
            <a:off x="5874271" y="4737156"/>
            <a:ext cx="539586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9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758773"/>
              </p:ext>
            </p:extLst>
          </p:nvPr>
        </p:nvGraphicFramePr>
        <p:xfrm>
          <a:off x="3291839" y="1392701"/>
          <a:ext cx="5704450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557903368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952635645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Annual Programs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World </a:t>
                      </a: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 grid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C3F2-0CAA-436C-BCB8-88321448D6D3}"/>
              </a:ext>
            </a:extLst>
          </p:cNvPr>
          <p:cNvSpPr txBox="1"/>
          <p:nvPr/>
        </p:nvSpPr>
        <p:spPr>
          <a:xfrm>
            <a:off x="3587262" y="5228632"/>
            <a:ext cx="4557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District Designated Fund - DDF</a:t>
            </a:r>
            <a:endParaRPr lang="en-AU" sz="20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9570286-8987-4F64-8E32-DA16C0E6C600}"/>
              </a:ext>
            </a:extLst>
          </p:cNvPr>
          <p:cNvSpPr/>
          <p:nvPr/>
        </p:nvSpPr>
        <p:spPr>
          <a:xfrm>
            <a:off x="5777570" y="4298061"/>
            <a:ext cx="539586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F3F23-372B-43E7-A6B4-F667E00155D4}"/>
              </a:ext>
            </a:extLst>
          </p:cNvPr>
          <p:cNvSpPr txBox="1"/>
          <p:nvPr/>
        </p:nvSpPr>
        <p:spPr>
          <a:xfrm>
            <a:off x="297564" y="1871342"/>
            <a:ext cx="2504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Contributions from clubs &amp; members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29DEFB0-7DBF-4E5A-8A0C-2862909671D5}"/>
              </a:ext>
            </a:extLst>
          </p:cNvPr>
          <p:cNvSpPr/>
          <p:nvPr/>
        </p:nvSpPr>
        <p:spPr>
          <a:xfrm rot="16200000">
            <a:off x="2531820" y="2665904"/>
            <a:ext cx="539586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0E49053-22EB-4F49-AFC3-1EE36CF69D9F}"/>
              </a:ext>
            </a:extLst>
          </p:cNvPr>
          <p:cNvSpPr/>
          <p:nvPr/>
        </p:nvSpPr>
        <p:spPr>
          <a:xfrm rot="16200000">
            <a:off x="6102669" y="2449343"/>
            <a:ext cx="539586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id="{16F18B6F-F9CA-44CE-8D7C-F327075D2F7C}"/>
              </a:ext>
            </a:extLst>
          </p:cNvPr>
          <p:cNvSpPr/>
          <p:nvPr/>
        </p:nvSpPr>
        <p:spPr>
          <a:xfrm>
            <a:off x="7931730" y="2142878"/>
            <a:ext cx="4839286" cy="523318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0B94C-6D11-4F57-A63F-9D19130C3570}"/>
              </a:ext>
            </a:extLst>
          </p:cNvPr>
          <p:cNvSpPr txBox="1"/>
          <p:nvPr/>
        </p:nvSpPr>
        <p:spPr>
          <a:xfrm>
            <a:off x="9101795" y="3658043"/>
            <a:ext cx="2274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District </a:t>
            </a:r>
          </a:p>
          <a:p>
            <a:pPr algn="ctr"/>
            <a:r>
              <a:rPr lang="en-AU" sz="4000" b="1" dirty="0"/>
              <a:t>&amp; </a:t>
            </a:r>
          </a:p>
          <a:p>
            <a:pPr algn="ctr"/>
            <a:r>
              <a:rPr lang="en-AU" sz="4000" b="1" dirty="0"/>
              <a:t>Global </a:t>
            </a:r>
          </a:p>
          <a:p>
            <a:pPr algn="ctr"/>
            <a:r>
              <a:rPr lang="en-AU" sz="4000" b="1" dirty="0"/>
              <a:t>grants</a:t>
            </a:r>
            <a:endParaRPr lang="en-AU" sz="3600" b="1" dirty="0"/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DE1AAD04-79E0-4DCA-90DF-BD3474532BCA}"/>
              </a:ext>
            </a:extLst>
          </p:cNvPr>
          <p:cNvSpPr/>
          <p:nvPr/>
        </p:nvSpPr>
        <p:spPr>
          <a:xfrm>
            <a:off x="7016610" y="3321992"/>
            <a:ext cx="1394426" cy="137459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3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3" grpId="0" animBg="1"/>
      <p:bldP spid="14" grpId="0" animBg="1"/>
      <p:bldP spid="17" grpId="0" animBg="1"/>
      <p:bldP spid="16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4A14D24-0106-412F-A94D-9ACB4ABC4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8329"/>
          <a:stretch/>
        </p:blipFill>
        <p:spPr>
          <a:xfrm>
            <a:off x="7069421" y="1378445"/>
            <a:ext cx="4584101" cy="246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standing next to a painting&#10;&#10;Description generated with high confidence">
            <a:extLst>
              <a:ext uri="{FF2B5EF4-FFF2-40B4-BE49-F238E27FC236}">
                <a16:creationId xmlns:a16="http://schemas.microsoft.com/office/drawing/2014/main" id="{911628BA-86E5-4341-9EF0-3A21382D8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471"/>
          <a:stretch/>
        </p:blipFill>
        <p:spPr>
          <a:xfrm>
            <a:off x="7069419" y="4075003"/>
            <a:ext cx="4584101" cy="246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andy area&#10;&#10;Description generated with high confidence">
            <a:extLst>
              <a:ext uri="{FF2B5EF4-FFF2-40B4-BE49-F238E27FC236}">
                <a16:creationId xmlns:a16="http://schemas.microsoft.com/office/drawing/2014/main" id="{FF6EDAB4-120F-4B7D-8883-16C048AA5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310"/>
          <a:stretch/>
        </p:blipFill>
        <p:spPr>
          <a:xfrm>
            <a:off x="465664" y="4075003"/>
            <a:ext cx="4584101" cy="243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sitting, book, library&#10;&#10;Description generated with high confidence">
            <a:extLst>
              <a:ext uri="{FF2B5EF4-FFF2-40B4-BE49-F238E27FC236}">
                <a16:creationId xmlns:a16="http://schemas.microsoft.com/office/drawing/2014/main" id="{8E700A91-3A75-4C70-B050-4E5EF5E9A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r="-1" b="28781"/>
          <a:stretch/>
        </p:blipFill>
        <p:spPr>
          <a:xfrm>
            <a:off x="497106" y="1378445"/>
            <a:ext cx="4488804" cy="238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88103-2F73-4C4D-9EC5-2E6A3E68535B}"/>
              </a:ext>
            </a:extLst>
          </p:cNvPr>
          <p:cNvSpPr txBox="1"/>
          <p:nvPr/>
        </p:nvSpPr>
        <p:spPr>
          <a:xfrm>
            <a:off x="5042275" y="4240133"/>
            <a:ext cx="255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Forster</a:t>
            </a:r>
          </a:p>
          <a:p>
            <a:r>
              <a:rPr lang="en-AU" sz="2400" b="1" dirty="0"/>
              <a:t> Old 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A9D27-AEF1-43B8-94A6-35EC5311C193}"/>
              </a:ext>
            </a:extLst>
          </p:cNvPr>
          <p:cNvSpPr txBox="1"/>
          <p:nvPr/>
        </p:nvSpPr>
        <p:spPr>
          <a:xfrm>
            <a:off x="4985910" y="1818104"/>
            <a:ext cx="323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Laurieton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E682C-41FE-41EB-912D-2CD488190C60}"/>
              </a:ext>
            </a:extLst>
          </p:cNvPr>
          <p:cNvSpPr txBox="1"/>
          <p:nvPr/>
        </p:nvSpPr>
        <p:spPr>
          <a:xfrm>
            <a:off x="5898605" y="3141558"/>
            <a:ext cx="117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/>
              <a:t>Uralla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E6024-BB4F-44EA-A4DC-1857B940C3D2}"/>
              </a:ext>
            </a:extLst>
          </p:cNvPr>
          <p:cNvSpPr txBox="1"/>
          <p:nvPr/>
        </p:nvSpPr>
        <p:spPr>
          <a:xfrm>
            <a:off x="4500145" y="5708040"/>
            <a:ext cx="255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/>
              <a:t>Taree on</a:t>
            </a:r>
          </a:p>
          <a:p>
            <a:pPr algn="r"/>
            <a:r>
              <a:rPr lang="en-AU" sz="2400" b="1" dirty="0"/>
              <a:t> Manning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53C32-3CCB-4595-A34E-C03D0A5E9FF8}"/>
              </a:ext>
            </a:extLst>
          </p:cNvPr>
          <p:cNvSpPr txBox="1"/>
          <p:nvPr/>
        </p:nvSpPr>
        <p:spPr>
          <a:xfrm>
            <a:off x="311626" y="492588"/>
            <a:ext cx="5562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Grants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A49A8-21D2-4CC9-AA74-87D5F0BAC896}"/>
              </a:ext>
            </a:extLst>
          </p:cNvPr>
          <p:cNvSpPr txBox="1"/>
          <p:nvPr/>
        </p:nvSpPr>
        <p:spPr>
          <a:xfrm>
            <a:off x="6090789" y="604842"/>
            <a:ext cx="556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solidFill>
                  <a:srgbClr val="FF0000"/>
                </a:solidFill>
              </a:rPr>
              <a:t>2017-18 :  AU$30,000  -  7 clubs</a:t>
            </a:r>
          </a:p>
        </p:txBody>
      </p:sp>
    </p:spTree>
    <p:extLst>
      <p:ext uri="{BB962C8B-B14F-4D97-AF65-F5344CB8AC3E}">
        <p14:creationId xmlns:p14="http://schemas.microsoft.com/office/powerpoint/2010/main" val="24383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DE72DFB7-B572-42AF-9DBE-0868F666C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7" y="1505853"/>
            <a:ext cx="4435434" cy="33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Ken\Desktop\Indian project pics\12717886_1063166633743485_2203210399521687829_n.jpg">
            <a:extLst>
              <a:ext uri="{FF2B5EF4-FFF2-40B4-BE49-F238E27FC236}">
                <a16:creationId xmlns:a16="http://schemas.microsoft.com/office/drawing/2014/main" id="{5CC28BF4-E8D1-4F1A-8047-A0B5D11F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8072" y="2297505"/>
            <a:ext cx="3021637" cy="402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RotaryMoE_RGB.png">
            <a:extLst>
              <a:ext uri="{FF2B5EF4-FFF2-40B4-BE49-F238E27FC236}">
                <a16:creationId xmlns:a16="http://schemas.microsoft.com/office/drawing/2014/main" id="{2E97043A-B1E7-4DAE-92FE-F22C2D0FE9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pic>
        <p:nvPicPr>
          <p:cNvPr id="8" name="Picture 3" descr="C:\Users\Ken\Desktop\Indian project pics\12928296_1062790100447805_2225718620940349184_n.jpg">
            <a:extLst>
              <a:ext uri="{FF2B5EF4-FFF2-40B4-BE49-F238E27FC236}">
                <a16:creationId xmlns:a16="http://schemas.microsoft.com/office/drawing/2014/main" id="{0804D7EE-66E3-4492-B3AD-F7A6D0B9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b="47541"/>
          <a:stretch>
            <a:fillRect/>
          </a:stretch>
        </p:blipFill>
        <p:spPr bwMode="auto">
          <a:xfrm>
            <a:off x="6453244" y="1564589"/>
            <a:ext cx="2338368" cy="218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CB077-F0E7-4809-8946-F453E1AE7452}"/>
              </a:ext>
            </a:extLst>
          </p:cNvPr>
          <p:cNvSpPr txBox="1"/>
          <p:nvPr/>
        </p:nvSpPr>
        <p:spPr>
          <a:xfrm>
            <a:off x="429960" y="488579"/>
            <a:ext cx="5562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Grants Update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CF077-66CE-4A37-B498-FCBCDE87436C}"/>
              </a:ext>
            </a:extLst>
          </p:cNvPr>
          <p:cNvSpPr txBox="1"/>
          <p:nvPr/>
        </p:nvSpPr>
        <p:spPr>
          <a:xfrm>
            <a:off x="6090789" y="604842"/>
            <a:ext cx="435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solidFill>
                  <a:srgbClr val="FF0000"/>
                </a:solidFill>
              </a:rPr>
              <a:t>Projects &gt;US$30,000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E6CEC-96BD-4847-AB6C-E211C0B87B32}"/>
              </a:ext>
            </a:extLst>
          </p:cNvPr>
          <p:cNvSpPr txBox="1"/>
          <p:nvPr/>
        </p:nvSpPr>
        <p:spPr>
          <a:xfrm>
            <a:off x="580571" y="5007429"/>
            <a:ext cx="2728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Coffs Harbour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32884-A4E6-4A44-AA74-7E19D5F1A920}"/>
              </a:ext>
            </a:extLst>
          </p:cNvPr>
          <p:cNvSpPr txBox="1"/>
          <p:nvPr/>
        </p:nvSpPr>
        <p:spPr>
          <a:xfrm>
            <a:off x="878596" y="6107382"/>
            <a:ext cx="2728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/>
              <a:t>Armidale 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59BC0-0ED3-408F-A63B-2AD5C4348319}"/>
              </a:ext>
            </a:extLst>
          </p:cNvPr>
          <p:cNvSpPr txBox="1"/>
          <p:nvPr/>
        </p:nvSpPr>
        <p:spPr>
          <a:xfrm>
            <a:off x="6199386" y="3850264"/>
            <a:ext cx="2728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/>
              <a:t>Tamworth</a:t>
            </a:r>
          </a:p>
        </p:txBody>
      </p:sp>
      <p:pic>
        <p:nvPicPr>
          <p:cNvPr id="4" name="Picture 3" descr="A close up of a sink&#10;&#10;Description generated with high confidence">
            <a:extLst>
              <a:ext uri="{FF2B5EF4-FFF2-40B4-BE49-F238E27FC236}">
                <a16:creationId xmlns:a16="http://schemas.microsoft.com/office/drawing/2014/main" id="{67E1A64F-8699-4D6D-B388-90C2A39E11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" b="3586"/>
          <a:stretch/>
        </p:blipFill>
        <p:spPr>
          <a:xfrm>
            <a:off x="3701471" y="4026957"/>
            <a:ext cx="3511755" cy="265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3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front of a building&#10;&#10;Description generated with very high confidence">
            <a:extLst>
              <a:ext uri="{FF2B5EF4-FFF2-40B4-BE49-F238E27FC236}">
                <a16:creationId xmlns:a16="http://schemas.microsoft.com/office/drawing/2014/main" id="{6EC3DE46-5DA2-443D-9568-2AEC05C60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59" y="2981630"/>
            <a:ext cx="4249274" cy="318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RotaryMoE_RGB.png">
            <a:extLst>
              <a:ext uri="{FF2B5EF4-FFF2-40B4-BE49-F238E27FC236}">
                <a16:creationId xmlns:a16="http://schemas.microsoft.com/office/drawing/2014/main" id="{C3F467F5-F00A-4EDE-B069-64D6AEAB94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E6118B-B578-4981-8A75-B57C9D31AADF}"/>
              </a:ext>
            </a:extLst>
          </p:cNvPr>
          <p:cNvSpPr txBox="1"/>
          <p:nvPr/>
        </p:nvSpPr>
        <p:spPr>
          <a:xfrm>
            <a:off x="429960" y="488579"/>
            <a:ext cx="5562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Grants Update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249F2-A2F9-44A7-A76C-ECAE6C432DB3}"/>
              </a:ext>
            </a:extLst>
          </p:cNvPr>
          <p:cNvSpPr txBox="1"/>
          <p:nvPr/>
        </p:nvSpPr>
        <p:spPr>
          <a:xfrm>
            <a:off x="6090789" y="604842"/>
            <a:ext cx="435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solidFill>
                  <a:srgbClr val="FF0000"/>
                </a:solidFill>
              </a:rPr>
              <a:t>Projects &gt;US$30,000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8F6FA-63CB-46B9-A790-6DCD8D5BECE8}"/>
              </a:ext>
            </a:extLst>
          </p:cNvPr>
          <p:cNvSpPr txBox="1"/>
          <p:nvPr/>
        </p:nvSpPr>
        <p:spPr>
          <a:xfrm>
            <a:off x="8810173" y="2424554"/>
            <a:ext cx="2951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/>
              <a:t>Nambucca  Heads</a:t>
            </a:r>
          </a:p>
        </p:txBody>
      </p:sp>
      <p:pic>
        <p:nvPicPr>
          <p:cNvPr id="3" name="Picture 2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B378C4FB-E49E-4A35-8110-2998C709F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5645" r="54374" b="17024"/>
          <a:stretch/>
        </p:blipFill>
        <p:spPr>
          <a:xfrm>
            <a:off x="4877532" y="1338411"/>
            <a:ext cx="1558170" cy="230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in a store&#10;&#10;Description generated with high confidence">
            <a:extLst>
              <a:ext uri="{FF2B5EF4-FFF2-40B4-BE49-F238E27FC236}">
                <a16:creationId xmlns:a16="http://schemas.microsoft.com/office/drawing/2014/main" id="{A997484D-E27B-4CD6-8AB3-B52B0F4F3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>
          <a:xfrm>
            <a:off x="775459" y="1335012"/>
            <a:ext cx="3985227" cy="270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E48D6-4A8C-4453-B14E-E0EF47EDC673}"/>
              </a:ext>
            </a:extLst>
          </p:cNvPr>
          <p:cNvSpPr txBox="1"/>
          <p:nvPr/>
        </p:nvSpPr>
        <p:spPr>
          <a:xfrm>
            <a:off x="6552548" y="1393126"/>
            <a:ext cx="295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Taree on </a:t>
            </a:r>
          </a:p>
          <a:p>
            <a:r>
              <a:rPr lang="en-AU" sz="2400" b="1" dirty="0"/>
              <a:t>Manning</a:t>
            </a:r>
          </a:p>
        </p:txBody>
      </p:sp>
      <p:pic>
        <p:nvPicPr>
          <p:cNvPr id="17" name="Picture 16" descr="A group of people on a rock&#10;&#10;Description generated with high confidence">
            <a:extLst>
              <a:ext uri="{FF2B5EF4-FFF2-40B4-BE49-F238E27FC236}">
                <a16:creationId xmlns:a16="http://schemas.microsoft.com/office/drawing/2014/main" id="{3DE986D8-868E-4117-B0C0-2EC0CE77E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0" y="4230711"/>
            <a:ext cx="1897419" cy="255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group of people sitting in a room&#10;&#10;Description generated with very high confidence">
            <a:extLst>
              <a:ext uri="{FF2B5EF4-FFF2-40B4-BE49-F238E27FC236}">
                <a16:creationId xmlns:a16="http://schemas.microsoft.com/office/drawing/2014/main" id="{E3BAF6AA-2F63-4804-9E80-330EDC33D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07" y="4213536"/>
            <a:ext cx="3339145" cy="255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1E4CB8-F196-467E-8B83-31EB5479F3DA}"/>
              </a:ext>
            </a:extLst>
          </p:cNvPr>
          <p:cNvSpPr txBox="1"/>
          <p:nvPr/>
        </p:nvSpPr>
        <p:spPr>
          <a:xfrm>
            <a:off x="5762307" y="5363794"/>
            <a:ext cx="3198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Port </a:t>
            </a:r>
          </a:p>
          <a:p>
            <a:r>
              <a:rPr lang="en-AU" sz="2400" b="1" dirty="0"/>
              <a:t>Macquarie</a:t>
            </a:r>
          </a:p>
          <a:p>
            <a:r>
              <a:rPr lang="en-AU" sz="2400" b="1" dirty="0"/>
              <a:t>Sunrise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012F7-B491-4DC8-9632-025DC6E7FBD2}"/>
              </a:ext>
            </a:extLst>
          </p:cNvPr>
          <p:cNvSpPr txBox="1"/>
          <p:nvPr/>
        </p:nvSpPr>
        <p:spPr>
          <a:xfrm>
            <a:off x="368573" y="6488668"/>
            <a:ext cx="173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Biogas digester</a:t>
            </a:r>
          </a:p>
        </p:txBody>
      </p:sp>
    </p:spTree>
    <p:extLst>
      <p:ext uri="{BB962C8B-B14F-4D97-AF65-F5344CB8AC3E}">
        <p14:creationId xmlns:p14="http://schemas.microsoft.com/office/powerpoint/2010/main" val="36498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307DC-ABDB-4138-8868-9910622E534F}"/>
              </a:ext>
            </a:extLst>
          </p:cNvPr>
          <p:cNvSpPr txBox="1"/>
          <p:nvPr/>
        </p:nvSpPr>
        <p:spPr>
          <a:xfrm>
            <a:off x="2082018" y="407963"/>
            <a:ext cx="820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3: Opportunities for Youth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58D6F-A7C1-48BC-8FC4-1488E4C1E9DD}"/>
              </a:ext>
            </a:extLst>
          </p:cNvPr>
          <p:cNvSpPr txBox="1"/>
          <p:nvPr/>
        </p:nvSpPr>
        <p:spPr>
          <a:xfrm>
            <a:off x="3397600" y="1364028"/>
            <a:ext cx="5160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How is </a:t>
            </a:r>
          </a:p>
          <a:p>
            <a:pPr algn="ctr"/>
            <a:r>
              <a:rPr lang="en-AU" sz="4000" b="1" dirty="0"/>
              <a:t>the Rotary Foundation </a:t>
            </a:r>
          </a:p>
          <a:p>
            <a:pPr algn="ctr"/>
            <a:r>
              <a:rPr lang="en-AU" sz="4000" b="1" i="1" dirty="0"/>
              <a:t>‘Shaping the Future’</a:t>
            </a:r>
            <a:r>
              <a:rPr lang="en-AU" sz="4000" b="1" dirty="0"/>
              <a:t> </a:t>
            </a:r>
          </a:p>
          <a:p>
            <a:pPr algn="ctr"/>
            <a:r>
              <a:rPr lang="en-AU" sz="4000" b="1" dirty="0"/>
              <a:t>by</a:t>
            </a:r>
          </a:p>
          <a:p>
            <a:pPr algn="ctr"/>
            <a:r>
              <a:rPr lang="en-AU" sz="4000" b="1" dirty="0"/>
              <a:t> helping Youth?</a:t>
            </a:r>
            <a:endParaRPr lang="en-AU" sz="3200" b="1" dirty="0"/>
          </a:p>
        </p:txBody>
      </p:sp>
      <p:pic>
        <p:nvPicPr>
          <p:cNvPr id="19" name="Picture 18" descr="A group of people standing next to a dog&#10;&#10;Description generated with very high confidence">
            <a:extLst>
              <a:ext uri="{FF2B5EF4-FFF2-40B4-BE49-F238E27FC236}">
                <a16:creationId xmlns:a16="http://schemas.microsoft.com/office/drawing/2014/main" id="{F8B42902-5631-4918-B561-76B8969C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27" y="5136779"/>
            <a:ext cx="2794305" cy="159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95780BF-946D-45AA-B896-134AD740E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"/>
          <a:stretch/>
        </p:blipFill>
        <p:spPr>
          <a:xfrm>
            <a:off x="6503609" y="5139766"/>
            <a:ext cx="2478746" cy="161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A group of people standing in front of a body of water&#10;&#10;Description generated with very high confidence">
            <a:extLst>
              <a:ext uri="{FF2B5EF4-FFF2-40B4-BE49-F238E27FC236}">
                <a16:creationId xmlns:a16="http://schemas.microsoft.com/office/drawing/2014/main" id="{B0407851-5CB6-45AA-BD80-327A052316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/>
          <a:stretch/>
        </p:blipFill>
        <p:spPr>
          <a:xfrm>
            <a:off x="9430263" y="4996889"/>
            <a:ext cx="2669213" cy="172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group of people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B7CD4F42-ABB5-4189-A601-6C5EBB1A8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/>
          <a:stretch/>
        </p:blipFill>
        <p:spPr>
          <a:xfrm>
            <a:off x="83819" y="3301507"/>
            <a:ext cx="2794305" cy="167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group of people standing in the snow&#10;&#10;Description generated with very high confidence">
            <a:extLst>
              <a:ext uri="{FF2B5EF4-FFF2-40B4-BE49-F238E27FC236}">
                <a16:creationId xmlns:a16="http://schemas.microsoft.com/office/drawing/2014/main" id="{6B478C58-7619-4C61-A8BD-04BB82670C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>
          <a:xfrm>
            <a:off x="83819" y="1526030"/>
            <a:ext cx="2795487" cy="157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F9ABD-8159-4072-A2F7-0DB8AD506816}"/>
              </a:ext>
            </a:extLst>
          </p:cNvPr>
          <p:cNvSpPr txBox="1"/>
          <p:nvPr/>
        </p:nvSpPr>
        <p:spPr>
          <a:xfrm>
            <a:off x="259025" y="4453220"/>
            <a:ext cx="238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Disaster 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94876-9B86-4341-911F-FD175751CE16}"/>
              </a:ext>
            </a:extLst>
          </p:cNvPr>
          <p:cNvSpPr txBox="1"/>
          <p:nvPr/>
        </p:nvSpPr>
        <p:spPr>
          <a:xfrm>
            <a:off x="218635" y="2614461"/>
            <a:ext cx="24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Terrorism</a:t>
            </a:r>
          </a:p>
        </p:txBody>
      </p:sp>
      <p:pic>
        <p:nvPicPr>
          <p:cNvPr id="17" name="Picture 1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43AE2E9-F28D-4991-B88D-E448CF92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" y="5122731"/>
            <a:ext cx="2794305" cy="157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DA2E7-F7E6-4BEF-A624-7488BCD98267}"/>
              </a:ext>
            </a:extLst>
          </p:cNvPr>
          <p:cNvSpPr txBox="1"/>
          <p:nvPr/>
        </p:nvSpPr>
        <p:spPr>
          <a:xfrm>
            <a:off x="-780178" y="6213643"/>
            <a:ext cx="446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>
                <a:solidFill>
                  <a:schemeClr val="bg1"/>
                </a:solidFill>
              </a:rPr>
              <a:t>Group Study Exchange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DF717-092D-4E7A-A074-59F42EAD017A}"/>
              </a:ext>
            </a:extLst>
          </p:cNvPr>
          <p:cNvSpPr txBox="1"/>
          <p:nvPr/>
        </p:nvSpPr>
        <p:spPr>
          <a:xfrm>
            <a:off x="9174971" y="6184264"/>
            <a:ext cx="341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RANZSE</a:t>
            </a:r>
          </a:p>
        </p:txBody>
      </p:sp>
      <p:pic>
        <p:nvPicPr>
          <p:cNvPr id="27" name="Picture 2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7E097AE-BEC2-472C-8DAD-E7900CB5FF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/>
          <a:stretch/>
        </p:blipFill>
        <p:spPr>
          <a:xfrm>
            <a:off x="9312812" y="3352717"/>
            <a:ext cx="2767095" cy="154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4B6161B4-F3C6-4EF0-8225-90C1DC84A5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63" y="1434368"/>
            <a:ext cx="2651357" cy="181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E20751-72EB-4EC0-A608-77955631901B}"/>
              </a:ext>
            </a:extLst>
          </p:cNvPr>
          <p:cNvSpPr txBox="1"/>
          <p:nvPr/>
        </p:nvSpPr>
        <p:spPr>
          <a:xfrm>
            <a:off x="8794401" y="2709811"/>
            <a:ext cx="3799019" cy="60338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Youth </a:t>
            </a:r>
            <a:r>
              <a:rPr lang="en-AU" sz="2800" b="1" i="1" dirty="0" err="1">
                <a:solidFill>
                  <a:schemeClr val="bg1"/>
                </a:solidFill>
              </a:rPr>
              <a:t>Insearch</a:t>
            </a:r>
            <a:endParaRPr lang="en-AU" sz="28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ED94A-F595-4C70-B424-C1197DA0D370}"/>
              </a:ext>
            </a:extLst>
          </p:cNvPr>
          <p:cNvSpPr txBox="1"/>
          <p:nvPr/>
        </p:nvSpPr>
        <p:spPr>
          <a:xfrm>
            <a:off x="8897260" y="4391718"/>
            <a:ext cx="341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Public 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28000-F079-4C1C-AC23-12108EA97A0D}"/>
              </a:ext>
            </a:extLst>
          </p:cNvPr>
          <p:cNvSpPr txBox="1"/>
          <p:nvPr/>
        </p:nvSpPr>
        <p:spPr>
          <a:xfrm>
            <a:off x="4032922" y="6216416"/>
            <a:ext cx="2103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Backtrack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6B8E0-C543-4CAB-B9A7-D4F3044C1318}"/>
              </a:ext>
            </a:extLst>
          </p:cNvPr>
          <p:cNvSpPr txBox="1"/>
          <p:nvPr/>
        </p:nvSpPr>
        <p:spPr>
          <a:xfrm>
            <a:off x="6720592" y="6213643"/>
            <a:ext cx="203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i="1" dirty="0">
                <a:solidFill>
                  <a:schemeClr val="bg1"/>
                </a:solidFill>
              </a:rPr>
              <a:t>Interact</a:t>
            </a:r>
          </a:p>
        </p:txBody>
      </p:sp>
      <p:pic>
        <p:nvPicPr>
          <p:cNvPr id="20" name="Picture 19" descr="RotaryMoE_RGB.png">
            <a:extLst>
              <a:ext uri="{FF2B5EF4-FFF2-40B4-BE49-F238E27FC236}">
                <a16:creationId xmlns:a16="http://schemas.microsoft.com/office/drawing/2014/main" id="{1E439AD7-F423-4561-A9D3-F44583AC274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3" grpId="0"/>
      <p:bldP spid="5" grpId="0"/>
      <p:bldP spid="8" grpId="0"/>
      <p:bldP spid="10" grpId="0"/>
      <p:bldP spid="9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8E6B2-AC59-4C3C-A687-CAB646A9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60" y="1467972"/>
            <a:ext cx="6025471" cy="192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erson lying on a bed&#10;&#10;Description generated with high confidence">
            <a:extLst>
              <a:ext uri="{FF2B5EF4-FFF2-40B4-BE49-F238E27FC236}">
                <a16:creationId xmlns:a16="http://schemas.microsoft.com/office/drawing/2014/main" id="{38EA4E61-BCCC-4B03-9A30-01A7189B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91" y="3604674"/>
            <a:ext cx="5546167" cy="310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otaryMoE_RGB.png">
            <a:extLst>
              <a:ext uri="{FF2B5EF4-FFF2-40B4-BE49-F238E27FC236}">
                <a16:creationId xmlns:a16="http://schemas.microsoft.com/office/drawing/2014/main" id="{EDC9B53D-4B60-4D33-B9C0-43D04FB3F3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A1B06-0B59-420E-A413-1571CBCA8E70}"/>
              </a:ext>
            </a:extLst>
          </p:cNvPr>
          <p:cNvSpPr txBox="1"/>
          <p:nvPr/>
        </p:nvSpPr>
        <p:spPr>
          <a:xfrm>
            <a:off x="429960" y="488579"/>
            <a:ext cx="5562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Grants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F2705-9C5E-4F80-AE80-B1493D2E8BCA}"/>
              </a:ext>
            </a:extLst>
          </p:cNvPr>
          <p:cNvSpPr txBox="1"/>
          <p:nvPr/>
        </p:nvSpPr>
        <p:spPr>
          <a:xfrm>
            <a:off x="6090789" y="604842"/>
            <a:ext cx="435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solidFill>
                  <a:srgbClr val="FF0000"/>
                </a:solidFill>
              </a:rPr>
              <a:t>Projects &gt;US$30,000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3BF3C-61C6-44EF-8EF9-900F8AC1E10C}"/>
              </a:ext>
            </a:extLst>
          </p:cNvPr>
          <p:cNvSpPr txBox="1"/>
          <p:nvPr/>
        </p:nvSpPr>
        <p:spPr>
          <a:xfrm>
            <a:off x="6937829" y="1872343"/>
            <a:ext cx="3991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ROMAC  -  Rotary Oceania Medical Aid for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723F3-6C21-444C-96E5-355405EE3B38}"/>
              </a:ext>
            </a:extLst>
          </p:cNvPr>
          <p:cNvSpPr txBox="1"/>
          <p:nvPr/>
        </p:nvSpPr>
        <p:spPr>
          <a:xfrm>
            <a:off x="7844972" y="4898571"/>
            <a:ext cx="3991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RAM  -  Rotarians Against Malaria in Timor </a:t>
            </a:r>
            <a:r>
              <a:rPr lang="en-AU" sz="2400" b="1" dirty="0" err="1"/>
              <a:t>Leste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7118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158C7843-5A77-4704-AD72-E7C19469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6" y="1440875"/>
            <a:ext cx="6003922" cy="37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">
            <a:extLst>
              <a:ext uri="{FF2B5EF4-FFF2-40B4-BE49-F238E27FC236}">
                <a16:creationId xmlns:a16="http://schemas.microsoft.com/office/drawing/2014/main" id="{2E9E3B88-50DF-4464-A315-0CBEE5F7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8911" y="2537641"/>
            <a:ext cx="1539870" cy="193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otaryMoE_RGB.png">
            <a:extLst>
              <a:ext uri="{FF2B5EF4-FFF2-40B4-BE49-F238E27FC236}">
                <a16:creationId xmlns:a16="http://schemas.microsoft.com/office/drawing/2014/main" id="{0469A5E9-765E-44F5-87A2-A730CE7F3C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29239" y="182010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7D1C3-99E5-46A9-9B84-2F107A152660}"/>
              </a:ext>
            </a:extLst>
          </p:cNvPr>
          <p:cNvSpPr txBox="1"/>
          <p:nvPr/>
        </p:nvSpPr>
        <p:spPr>
          <a:xfrm>
            <a:off x="429959" y="488579"/>
            <a:ext cx="940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D9650 Centenary Global Grant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3ACA6-74E3-4F09-9CDE-475EA80DFFD2}"/>
              </a:ext>
            </a:extLst>
          </p:cNvPr>
          <p:cNvSpPr txBox="1"/>
          <p:nvPr/>
        </p:nvSpPr>
        <p:spPr>
          <a:xfrm>
            <a:off x="6874105" y="1637713"/>
            <a:ext cx="516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i="1" dirty="0">
                <a:solidFill>
                  <a:srgbClr val="FF0000"/>
                </a:solidFill>
              </a:rPr>
              <a:t>AU$27,000  -  AU$120,000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D005C-602A-4678-86FF-93DB87948D20}"/>
              </a:ext>
            </a:extLst>
          </p:cNvPr>
          <p:cNvSpPr txBox="1"/>
          <p:nvPr/>
        </p:nvSpPr>
        <p:spPr>
          <a:xfrm>
            <a:off x="554026" y="5364455"/>
            <a:ext cx="6320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Clean drinking water in 80 schools in </a:t>
            </a:r>
          </a:p>
          <a:p>
            <a:r>
              <a:rPr lang="en-AU" sz="2800" b="1" dirty="0"/>
              <a:t>D3090 in India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776577-607C-46A8-8CD9-4943B74271CA}"/>
              </a:ext>
            </a:extLst>
          </p:cNvPr>
          <p:cNvSpPr/>
          <p:nvPr/>
        </p:nvSpPr>
        <p:spPr>
          <a:xfrm>
            <a:off x="9956131" y="2843467"/>
            <a:ext cx="406400" cy="37737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D7488B-9148-453E-917B-07794536537F}"/>
              </a:ext>
            </a:extLst>
          </p:cNvPr>
          <p:cNvCxnSpPr>
            <a:cxnSpLocks/>
          </p:cNvCxnSpPr>
          <p:nvPr/>
        </p:nvCxnSpPr>
        <p:spPr>
          <a:xfrm>
            <a:off x="8876714" y="2843467"/>
            <a:ext cx="956603" cy="1588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BB5778-75A6-48B6-B1EE-963A4FA8E6BB}"/>
              </a:ext>
            </a:extLst>
          </p:cNvPr>
          <p:cNvSpPr txBox="1"/>
          <p:nvPr/>
        </p:nvSpPr>
        <p:spPr>
          <a:xfrm>
            <a:off x="6554120" y="4734150"/>
            <a:ext cx="6003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200" b="1" dirty="0"/>
              <a:t>PROGRESS TO DATE</a:t>
            </a:r>
            <a:r>
              <a:rPr lang="en-AU" sz="28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AU" sz="2400" b="1" dirty="0"/>
              <a:t>40 UNITS INSTALLED BY END OF DECEMBER</a:t>
            </a:r>
          </a:p>
          <a:p>
            <a:pPr>
              <a:lnSpc>
                <a:spcPct val="150000"/>
              </a:lnSpc>
            </a:pPr>
            <a:r>
              <a:rPr lang="en-AU" sz="2400" b="1" dirty="0"/>
              <a:t>AIM TO BE FINISHED BY END OF APRIL</a:t>
            </a:r>
          </a:p>
        </p:txBody>
      </p:sp>
    </p:spTree>
    <p:extLst>
      <p:ext uri="{BB962C8B-B14F-4D97-AF65-F5344CB8AC3E}">
        <p14:creationId xmlns:p14="http://schemas.microsoft.com/office/powerpoint/2010/main" val="28896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386343-11BA-45F3-919C-B78EC1C95712}"/>
              </a:ext>
            </a:extLst>
          </p:cNvPr>
          <p:cNvSpPr txBox="1"/>
          <p:nvPr/>
        </p:nvSpPr>
        <p:spPr>
          <a:xfrm>
            <a:off x="232230" y="5223172"/>
            <a:ext cx="1142274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Agra Rotary School, </a:t>
            </a:r>
            <a:r>
              <a:rPr lang="en-AU" sz="3200" b="1" i="1" dirty="0" err="1">
                <a:solidFill>
                  <a:srgbClr val="0070C0"/>
                </a:solidFill>
              </a:rPr>
              <a:t>Shamshabad</a:t>
            </a:r>
            <a:r>
              <a:rPr lang="en-AU" sz="3200" b="1" i="1" dirty="0">
                <a:solidFill>
                  <a:srgbClr val="0070C0"/>
                </a:solidFill>
              </a:rPr>
              <a:t>, India  -  </a:t>
            </a:r>
          </a:p>
          <a:p>
            <a:pPr algn="ctr"/>
            <a:r>
              <a:rPr lang="en-AU" sz="3200" dirty="0"/>
              <a:t>solar lighting, toilet blocks, “water stations”, a small bus for girls.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98DC2-DB67-4561-9E58-5375353A7838}"/>
              </a:ext>
            </a:extLst>
          </p:cNvPr>
          <p:cNvSpPr txBox="1"/>
          <p:nvPr/>
        </p:nvSpPr>
        <p:spPr>
          <a:xfrm>
            <a:off x="429959" y="343437"/>
            <a:ext cx="8481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Maximising the Impact</a:t>
            </a:r>
          </a:p>
        </p:txBody>
      </p:sp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E184B403-8633-4E0F-BEB4-307C261194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9239" y="36868"/>
            <a:ext cx="1382577" cy="1382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46079-8467-4CE1-B34F-040C5CC2728B}"/>
              </a:ext>
            </a:extLst>
          </p:cNvPr>
          <p:cNvSpPr txBox="1"/>
          <p:nvPr/>
        </p:nvSpPr>
        <p:spPr>
          <a:xfrm>
            <a:off x="769257" y="3451278"/>
            <a:ext cx="566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3 other clubs + 3 other Districts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15C8C-2007-47C7-8037-11CC517BF87D}"/>
              </a:ext>
            </a:extLst>
          </p:cNvPr>
          <p:cNvSpPr txBox="1"/>
          <p:nvPr/>
        </p:nvSpPr>
        <p:spPr>
          <a:xfrm>
            <a:off x="7414766" y="1923316"/>
            <a:ext cx="3806809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AU" sz="4400" b="1" dirty="0"/>
          </a:p>
          <a:p>
            <a:pPr algn="ctr"/>
            <a:r>
              <a:rPr lang="en-AU" sz="4400" b="1" dirty="0"/>
              <a:t>WORLD FUND</a:t>
            </a:r>
          </a:p>
          <a:p>
            <a:pPr algn="ctr"/>
            <a:endParaRPr lang="en-AU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99A89-6308-4EE1-89BA-3C1773CFB7C2}"/>
              </a:ext>
            </a:extLst>
          </p:cNvPr>
          <p:cNvSpPr txBox="1"/>
          <p:nvPr/>
        </p:nvSpPr>
        <p:spPr>
          <a:xfrm>
            <a:off x="812799" y="2190788"/>
            <a:ext cx="561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</a:rPr>
              <a:t>Taree North  -  $2,500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52FD3-2F7E-4B6D-8083-3CDFA960D738}"/>
              </a:ext>
            </a:extLst>
          </p:cNvPr>
          <p:cNvSpPr txBox="1"/>
          <p:nvPr/>
        </p:nvSpPr>
        <p:spPr>
          <a:xfrm>
            <a:off x="769257" y="2819650"/>
            <a:ext cx="561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Our District DDF  </a:t>
            </a:r>
            <a:r>
              <a:rPr lang="en-AU" sz="3200" b="1" dirty="0">
                <a:solidFill>
                  <a:srgbClr val="FF0000"/>
                </a:solidFill>
              </a:rPr>
              <a:t>-  $4,500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445D12-D3D5-4F70-8FCA-85D0FF906109}"/>
              </a:ext>
            </a:extLst>
          </p:cNvPr>
          <p:cNvSpPr txBox="1"/>
          <p:nvPr/>
        </p:nvSpPr>
        <p:spPr>
          <a:xfrm>
            <a:off x="2786743" y="4261707"/>
            <a:ext cx="6618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FF0000"/>
                </a:solidFill>
              </a:rPr>
              <a:t>Budget  -  $47,000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FAAB2-9EFE-45D3-8F7E-065F4349A80D}"/>
              </a:ext>
            </a:extLst>
          </p:cNvPr>
          <p:cNvSpPr txBox="1"/>
          <p:nvPr/>
        </p:nvSpPr>
        <p:spPr>
          <a:xfrm>
            <a:off x="1349829" y="1258020"/>
            <a:ext cx="796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/>
              <a:t>Using the Foundation’s </a:t>
            </a:r>
            <a:r>
              <a:rPr lang="en-AU" sz="3600" b="1" i="1" dirty="0"/>
              <a:t>‘Multiplier Effect’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525AC-3A30-4A7C-888A-4180AF80C065}"/>
              </a:ext>
            </a:extLst>
          </p:cNvPr>
          <p:cNvSpPr/>
          <p:nvPr/>
        </p:nvSpPr>
        <p:spPr>
          <a:xfrm>
            <a:off x="769257" y="1944916"/>
            <a:ext cx="5660571" cy="21236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E2594C10-D769-4CF6-AA54-D30DF1F082ED}"/>
              </a:ext>
            </a:extLst>
          </p:cNvPr>
          <p:cNvSpPr/>
          <p:nvPr/>
        </p:nvSpPr>
        <p:spPr>
          <a:xfrm>
            <a:off x="6552182" y="2544878"/>
            <a:ext cx="740229" cy="76944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7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/>
      <p:bldP spid="9" grpId="0"/>
      <p:bldP spid="10" grpId="0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92328-5C7E-4FD6-AF43-5035C7548D32}"/>
              </a:ext>
            </a:extLst>
          </p:cNvPr>
          <p:cNvSpPr txBox="1"/>
          <p:nvPr/>
        </p:nvSpPr>
        <p:spPr>
          <a:xfrm>
            <a:off x="429959" y="343437"/>
            <a:ext cx="8481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Maximising the Impact</a:t>
            </a:r>
          </a:p>
        </p:txBody>
      </p:sp>
      <p:pic>
        <p:nvPicPr>
          <p:cNvPr id="3" name="Picture 2" descr="RotaryMoE_RGB.png">
            <a:extLst>
              <a:ext uri="{FF2B5EF4-FFF2-40B4-BE49-F238E27FC236}">
                <a16:creationId xmlns:a16="http://schemas.microsoft.com/office/drawing/2014/main" id="{80066830-8FB3-4D9D-A8FC-8DCB630100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8268" y="343437"/>
            <a:ext cx="1382577" cy="1382577"/>
          </a:xfrm>
          <a:prstGeom prst="rect">
            <a:avLst/>
          </a:prstGeom>
        </p:spPr>
      </p:pic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E405ABD-B4DB-46E1-83C6-5CF3A65BF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1" y="2002971"/>
            <a:ext cx="6587914" cy="438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E95AC63D-4CE2-4178-A613-7BB54EDD7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7" r="14895"/>
          <a:stretch/>
        </p:blipFill>
        <p:spPr>
          <a:xfrm>
            <a:off x="251155" y="1509486"/>
            <a:ext cx="5008470" cy="353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DB40E5-C835-42C0-A532-B51D52CA402B}"/>
              </a:ext>
            </a:extLst>
          </p:cNvPr>
          <p:cNvSpPr txBox="1"/>
          <p:nvPr/>
        </p:nvSpPr>
        <p:spPr>
          <a:xfrm>
            <a:off x="2226522" y="5348514"/>
            <a:ext cx="290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Agra Rotary School, </a:t>
            </a:r>
            <a:r>
              <a:rPr lang="en-AU" sz="2400" b="1" i="1" dirty="0" err="1">
                <a:solidFill>
                  <a:srgbClr val="0070C0"/>
                </a:solidFill>
              </a:rPr>
              <a:t>Shamshabad</a:t>
            </a:r>
            <a:r>
              <a:rPr lang="en-AU" sz="2400" b="1" i="1" dirty="0">
                <a:solidFill>
                  <a:srgbClr val="0070C0"/>
                </a:solidFill>
              </a:rPr>
              <a:t>, India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4858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3286CD-CD94-458A-873A-59B9F4F9FB9D}"/>
              </a:ext>
            </a:extLst>
          </p:cNvPr>
          <p:cNvSpPr txBox="1"/>
          <p:nvPr/>
        </p:nvSpPr>
        <p:spPr>
          <a:xfrm>
            <a:off x="429959" y="343437"/>
            <a:ext cx="8481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Maximising the Impact</a:t>
            </a:r>
          </a:p>
        </p:txBody>
      </p:sp>
      <p:pic>
        <p:nvPicPr>
          <p:cNvPr id="3" name="Picture 2" descr="RotaryMoE_RGB.png">
            <a:extLst>
              <a:ext uri="{FF2B5EF4-FFF2-40B4-BE49-F238E27FC236}">
                <a16:creationId xmlns:a16="http://schemas.microsoft.com/office/drawing/2014/main" id="{271EA613-B591-4072-9E82-1158F660F7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8268" y="343437"/>
            <a:ext cx="1382577" cy="1382577"/>
          </a:xfrm>
          <a:prstGeom prst="rect">
            <a:avLst/>
          </a:prstGeom>
        </p:spPr>
      </p:pic>
      <p:pic>
        <p:nvPicPr>
          <p:cNvPr id="1026" name="Picture 2" descr="Image result for every rotarian every year">
            <a:extLst>
              <a:ext uri="{FF2B5EF4-FFF2-40B4-BE49-F238E27FC236}">
                <a16:creationId xmlns:a16="http://schemas.microsoft.com/office/drawing/2014/main" id="{7B332839-6819-4DC0-A990-BA714425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24" y="1378962"/>
            <a:ext cx="5669279" cy="350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28672-2A8C-45EC-B166-8A0675C844BE}"/>
              </a:ext>
            </a:extLst>
          </p:cNvPr>
          <p:cNvSpPr txBox="1"/>
          <p:nvPr/>
        </p:nvSpPr>
        <p:spPr>
          <a:xfrm>
            <a:off x="2771724" y="5406177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www.rotary.org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956A7-85C8-4B13-9D0F-59111F82B6A0}"/>
              </a:ext>
            </a:extLst>
          </p:cNvPr>
          <p:cNvSpPr txBox="1"/>
          <p:nvPr/>
        </p:nvSpPr>
        <p:spPr>
          <a:xfrm>
            <a:off x="8131126" y="1913206"/>
            <a:ext cx="324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#My Rotary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D5D73-D497-4D27-89DC-5116E0600C7B}"/>
              </a:ext>
            </a:extLst>
          </p:cNvPr>
          <p:cNvSpPr txBox="1"/>
          <p:nvPr/>
        </p:nvSpPr>
        <p:spPr>
          <a:xfrm>
            <a:off x="8180828" y="2497981"/>
            <a:ext cx="324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#Foundation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554F8-C0A0-4F87-8FEC-606DAFFA1CB9}"/>
              </a:ext>
            </a:extLst>
          </p:cNvPr>
          <p:cNvSpPr txBox="1"/>
          <p:nvPr/>
        </p:nvSpPr>
        <p:spPr>
          <a:xfrm>
            <a:off x="8180827" y="3136612"/>
            <a:ext cx="319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#Give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E95C9-0DAF-48D0-803E-FAF1A10D7351}"/>
              </a:ext>
            </a:extLst>
          </p:cNvPr>
          <p:cNvSpPr txBox="1"/>
          <p:nvPr/>
        </p:nvSpPr>
        <p:spPr>
          <a:xfrm>
            <a:off x="8180827" y="3667531"/>
            <a:ext cx="324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#Donate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6D200-1D86-428C-9594-35628848D580}"/>
              </a:ext>
            </a:extLst>
          </p:cNvPr>
          <p:cNvSpPr txBox="1"/>
          <p:nvPr/>
        </p:nvSpPr>
        <p:spPr>
          <a:xfrm>
            <a:off x="8180826" y="4298732"/>
            <a:ext cx="4011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#Australian Rotary        	Foundation Trust</a:t>
            </a:r>
          </a:p>
        </p:txBody>
      </p:sp>
    </p:spTree>
    <p:extLst>
      <p:ext uri="{BB962C8B-B14F-4D97-AF65-F5344CB8AC3E}">
        <p14:creationId xmlns:p14="http://schemas.microsoft.com/office/powerpoint/2010/main" val="7707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187570-170A-4BDC-9A10-C2BDDEF28222}"/>
              </a:ext>
            </a:extLst>
          </p:cNvPr>
          <p:cNvGrpSpPr/>
          <p:nvPr/>
        </p:nvGrpSpPr>
        <p:grpSpPr>
          <a:xfrm>
            <a:off x="1341620" y="1520408"/>
            <a:ext cx="9548386" cy="2397125"/>
            <a:chOff x="1336388" y="985838"/>
            <a:chExt cx="9548386" cy="2397125"/>
          </a:xfrm>
        </p:grpSpPr>
        <p:pic>
          <p:nvPicPr>
            <p:cNvPr id="31746" name="Picture 8" descr="streets_polio_patna_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987425"/>
              <a:ext cx="3429000" cy="23955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8" name="Picture 7" descr="\\RI-FS13\TRF Department\RF300\FN 500s\Annual Giving Officers\_RACHEL-27 &amp; 21B\EREY Brochures\Rotary Images\20100203_GT_123[1]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5" y="985838"/>
              <a:ext cx="3579099" cy="2395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9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 r="-2966"/>
            <a:stretch>
              <a:fillRect/>
            </a:stretch>
          </p:blipFill>
          <p:spPr bwMode="auto">
            <a:xfrm>
              <a:off x="1336388" y="985839"/>
              <a:ext cx="3259424" cy="2397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543813" y="4301735"/>
            <a:ext cx="9144000" cy="22129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lIns="0" tIns="0" rIns="0" bIns="0" anchor="ctr"/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ja-JP" sz="3600" b="1" dirty="0">
                <a:latin typeface="+mn-lt"/>
                <a:cs typeface="Arial" pitchFamily="34" charset="0"/>
              </a:rPr>
              <a:t>HIV antiretroviral drugs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ja-JP" sz="3600" b="1" dirty="0">
                <a:latin typeface="+mn-lt"/>
                <a:cs typeface="Arial" pitchFamily="34" charset="0"/>
              </a:rPr>
              <a:t>Mobility for disabled youth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ja-JP" sz="3600" b="1" dirty="0">
                <a:latin typeface="+mn-lt"/>
                <a:cs typeface="Arial" pitchFamily="34" charset="0"/>
              </a:rPr>
              <a:t>Domestic abuse education </a:t>
            </a:r>
            <a:endParaRPr lang="en-US" altLang="ja-JP" sz="3200" b="1" dirty="0">
              <a:latin typeface="+mn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8BF74-A52C-4859-8FA0-159C209E96EA}"/>
              </a:ext>
            </a:extLst>
          </p:cNvPr>
          <p:cNvSpPr txBox="1"/>
          <p:nvPr/>
        </p:nvSpPr>
        <p:spPr>
          <a:xfrm>
            <a:off x="429959" y="343437"/>
            <a:ext cx="8481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Rotarian Every Year</a:t>
            </a:r>
          </a:p>
        </p:txBody>
      </p:sp>
      <p:pic>
        <p:nvPicPr>
          <p:cNvPr id="9" name="Picture 8" descr="RotaryMoE_RGB.png">
            <a:extLst>
              <a:ext uri="{FF2B5EF4-FFF2-40B4-BE49-F238E27FC236}">
                <a16:creationId xmlns:a16="http://schemas.microsoft.com/office/drawing/2014/main" id="{580989A4-E49C-4F7F-9F9E-EA131C7218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58268" y="343437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\\RI-FS13\RotaryShared\BM Images\Brian King\New Areas of Focus Images\welington_gomes_chaves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" r="-12820"/>
          <a:stretch>
            <a:fillRect/>
          </a:stretch>
        </p:blipFill>
        <p:spPr bwMode="auto">
          <a:xfrm>
            <a:off x="1524000" y="1471635"/>
            <a:ext cx="4694238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\\RI-FS13\RotaryShared\BM Images\Brian King\New Areas of Focus Images\20100128_GT_2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8" y="1497034"/>
            <a:ext cx="3567112" cy="245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R:\BM Images\Brian King\New Areas of Focus Images\20090407_UG_337.jpg"/>
          <p:cNvPicPr preferRelativeResize="0"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4" b="-3197"/>
          <a:stretch/>
        </p:blipFill>
        <p:spPr bwMode="auto">
          <a:xfrm rot="603652">
            <a:off x="4649630" y="1220712"/>
            <a:ext cx="2892741" cy="301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2"/>
          <p:cNvSpPr txBox="1">
            <a:spLocks noChangeArrowheads="1"/>
          </p:cNvSpPr>
          <p:nvPr/>
        </p:nvSpPr>
        <p:spPr bwMode="auto">
          <a:xfrm>
            <a:off x="1524000" y="4258371"/>
            <a:ext cx="9144000" cy="2133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tIns="228600"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ja-JP" sz="3600" b="1" dirty="0">
                <a:latin typeface="+mn-lt"/>
                <a:cs typeface="Arial" pitchFamily="34" charset="0"/>
              </a:rPr>
              <a:t>School supplies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3600" b="1" dirty="0">
                <a:latin typeface="+mn-lt"/>
                <a:cs typeface="Arial" pitchFamily="34" charset="0"/>
              </a:rPr>
              <a:t>Malaria tests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3600" b="1" dirty="0">
                <a:latin typeface="+mn-lt"/>
                <a:cs typeface="Arial" pitchFamily="34" charset="0"/>
              </a:rPr>
              <a:t>Water-hygiene 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17034-C0D1-4B9C-9234-69D68A908D8F}"/>
              </a:ext>
            </a:extLst>
          </p:cNvPr>
          <p:cNvSpPr txBox="1"/>
          <p:nvPr/>
        </p:nvSpPr>
        <p:spPr>
          <a:xfrm>
            <a:off x="429959" y="343437"/>
            <a:ext cx="8481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Rotarian Every Year</a:t>
            </a:r>
          </a:p>
        </p:txBody>
      </p:sp>
      <p:pic>
        <p:nvPicPr>
          <p:cNvPr id="10" name="Picture 9" descr="RotaryMoE_RGB.png">
            <a:extLst>
              <a:ext uri="{FF2B5EF4-FFF2-40B4-BE49-F238E27FC236}">
                <a16:creationId xmlns:a16="http://schemas.microsoft.com/office/drawing/2014/main" id="{200C041C-88E0-41BD-9D06-5BB46E94E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58268" y="343437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5F55BE6-20CE-4DC8-B706-0FE4870F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" y="1872343"/>
            <a:ext cx="10795248" cy="2742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57467-7AB5-49B2-B6DC-D109269C63CC}"/>
              </a:ext>
            </a:extLst>
          </p:cNvPr>
          <p:cNvSpPr txBox="1"/>
          <p:nvPr/>
        </p:nvSpPr>
        <p:spPr>
          <a:xfrm>
            <a:off x="698376" y="4847771"/>
            <a:ext cx="1740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Peace &amp; Conflict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A7601-DE10-490B-8C00-10F0E5EA5182}"/>
              </a:ext>
            </a:extLst>
          </p:cNvPr>
          <p:cNvSpPr txBox="1"/>
          <p:nvPr/>
        </p:nvSpPr>
        <p:spPr>
          <a:xfrm>
            <a:off x="2351314" y="4847771"/>
            <a:ext cx="1740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Disease Prevention &amp;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F5220-AB9A-48DE-A104-2355BD5B1CCB}"/>
              </a:ext>
            </a:extLst>
          </p:cNvPr>
          <p:cNvSpPr txBox="1"/>
          <p:nvPr/>
        </p:nvSpPr>
        <p:spPr>
          <a:xfrm>
            <a:off x="4245428" y="4847771"/>
            <a:ext cx="174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Water &amp; Sanitation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741A1-3B89-465A-9D62-B8AB957B73C8}"/>
              </a:ext>
            </a:extLst>
          </p:cNvPr>
          <p:cNvSpPr txBox="1"/>
          <p:nvPr/>
        </p:nvSpPr>
        <p:spPr>
          <a:xfrm>
            <a:off x="6096000" y="4847771"/>
            <a:ext cx="1740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Maternal </a:t>
            </a:r>
          </a:p>
          <a:p>
            <a:pPr algn="ctr"/>
            <a:r>
              <a:rPr lang="en-AU" sz="2400" b="1" dirty="0"/>
              <a:t>&amp; </a:t>
            </a:r>
          </a:p>
          <a:p>
            <a:pPr algn="ctr"/>
            <a:r>
              <a:rPr lang="en-AU" sz="2400" b="1" dirty="0"/>
              <a:t>Child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9F81D-9B89-410F-A773-B23F481C5409}"/>
              </a:ext>
            </a:extLst>
          </p:cNvPr>
          <p:cNvSpPr txBox="1"/>
          <p:nvPr/>
        </p:nvSpPr>
        <p:spPr>
          <a:xfrm>
            <a:off x="7836024" y="4847771"/>
            <a:ext cx="1740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Basic Education </a:t>
            </a:r>
          </a:p>
          <a:p>
            <a:pPr algn="ctr"/>
            <a:r>
              <a:rPr lang="en-AU" sz="2400" b="1" dirty="0"/>
              <a:t>&amp; Literacy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3F96E-F981-4056-AD77-CE9C01A01F0D}"/>
              </a:ext>
            </a:extLst>
          </p:cNvPr>
          <p:cNvSpPr txBox="1"/>
          <p:nvPr/>
        </p:nvSpPr>
        <p:spPr>
          <a:xfrm>
            <a:off x="9753599" y="4847771"/>
            <a:ext cx="1959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Economic &amp; Community Development</a:t>
            </a:r>
          </a:p>
        </p:txBody>
      </p:sp>
      <p:pic>
        <p:nvPicPr>
          <p:cNvPr id="10" name="Picture 9" descr="RotaryMoE_RGB.png">
            <a:extLst>
              <a:ext uri="{FF2B5EF4-FFF2-40B4-BE49-F238E27FC236}">
                <a16:creationId xmlns:a16="http://schemas.microsoft.com/office/drawing/2014/main" id="{087CCEE5-6C65-49B4-812C-BFAC6272D7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8268" y="343437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48E779-D5EF-4393-964B-54D4565C35DA}"/>
              </a:ext>
            </a:extLst>
          </p:cNvPr>
          <p:cNvSpPr txBox="1"/>
          <p:nvPr/>
        </p:nvSpPr>
        <p:spPr>
          <a:xfrm>
            <a:off x="3244951" y="4986778"/>
            <a:ext cx="222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Maternal &amp; Child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F77F0-F7C0-4E21-9AC3-1804715BE244}"/>
              </a:ext>
            </a:extLst>
          </p:cNvPr>
          <p:cNvSpPr txBox="1"/>
          <p:nvPr/>
        </p:nvSpPr>
        <p:spPr>
          <a:xfrm>
            <a:off x="5655214" y="5054653"/>
            <a:ext cx="222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Basic Education &amp; Literacy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2B414-ED7B-4A37-9976-9EA84D5DEFA2}"/>
              </a:ext>
            </a:extLst>
          </p:cNvPr>
          <p:cNvSpPr txBox="1"/>
          <p:nvPr/>
        </p:nvSpPr>
        <p:spPr>
          <a:xfrm>
            <a:off x="311831" y="4360757"/>
            <a:ext cx="222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Disease prevention &amp;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9D081-625A-4B9E-931D-B11F59857F06}"/>
              </a:ext>
            </a:extLst>
          </p:cNvPr>
          <p:cNvSpPr txBox="1"/>
          <p:nvPr/>
        </p:nvSpPr>
        <p:spPr>
          <a:xfrm>
            <a:off x="740898" y="2279118"/>
            <a:ext cx="222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Water &amp; sanitation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75D28-06F9-46A1-B62C-31A2BC0BB471}"/>
              </a:ext>
            </a:extLst>
          </p:cNvPr>
          <p:cNvSpPr txBox="1"/>
          <p:nvPr/>
        </p:nvSpPr>
        <p:spPr>
          <a:xfrm>
            <a:off x="4186371" y="2353737"/>
            <a:ext cx="3945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0070C0"/>
                </a:solidFill>
              </a:rPr>
              <a:t>Economic &amp; community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C96A0-E2A1-48F8-96EE-8041CDB3CC9C}"/>
              </a:ext>
            </a:extLst>
          </p:cNvPr>
          <p:cNvSpPr txBox="1"/>
          <p:nvPr/>
        </p:nvSpPr>
        <p:spPr>
          <a:xfrm>
            <a:off x="9386923" y="2400196"/>
            <a:ext cx="222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Environmental sustainability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40C6A-28A2-4ED7-8C22-9AFA842C7AA7}"/>
              </a:ext>
            </a:extLst>
          </p:cNvPr>
          <p:cNvSpPr txBox="1"/>
          <p:nvPr/>
        </p:nvSpPr>
        <p:spPr>
          <a:xfrm>
            <a:off x="804203" y="3098566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and Peace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1A7D7-2CAE-4E4A-BE59-91ECEFD943A2}"/>
              </a:ext>
            </a:extLst>
          </p:cNvPr>
          <p:cNvSpPr txBox="1"/>
          <p:nvPr/>
        </p:nvSpPr>
        <p:spPr>
          <a:xfrm>
            <a:off x="1212184" y="490972"/>
            <a:ext cx="9465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 Focus on Peace -  RIP Ian </a:t>
            </a:r>
            <a:r>
              <a:rPr lang="en-AU" sz="4400" b="1" dirty="0" err="1"/>
              <a:t>Riseley’s</a:t>
            </a:r>
            <a:r>
              <a:rPr lang="en-AU" sz="4400" b="1" dirty="0"/>
              <a:t> Presidential Peacebuilding conferences</a:t>
            </a:r>
          </a:p>
        </p:txBody>
      </p:sp>
      <p:pic>
        <p:nvPicPr>
          <p:cNvPr id="10" name="Picture 9" descr="RotaryMoE_RGB.png">
            <a:extLst>
              <a:ext uri="{FF2B5EF4-FFF2-40B4-BE49-F238E27FC236}">
                <a16:creationId xmlns:a16="http://schemas.microsoft.com/office/drawing/2014/main" id="{420BC8C5-5611-4DE9-8939-F8E018BC47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2E72D-E101-41B8-B198-0A3745676064}"/>
              </a:ext>
            </a:extLst>
          </p:cNvPr>
          <p:cNvSpPr txBox="1"/>
          <p:nvPr/>
        </p:nvSpPr>
        <p:spPr>
          <a:xfrm>
            <a:off x="438441" y="5493211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and Peace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8358-6544-4856-8B76-B8D0E09D4BAF}"/>
              </a:ext>
            </a:extLst>
          </p:cNvPr>
          <p:cNvSpPr txBox="1"/>
          <p:nvPr/>
        </p:nvSpPr>
        <p:spPr>
          <a:xfrm>
            <a:off x="3308256" y="5905779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and Peace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4F4FD-B9FB-4C99-861E-59F5BC56C003}"/>
              </a:ext>
            </a:extLst>
          </p:cNvPr>
          <p:cNvSpPr txBox="1"/>
          <p:nvPr/>
        </p:nvSpPr>
        <p:spPr>
          <a:xfrm>
            <a:off x="5718519" y="5930453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and Peace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1B61BB-863F-44C6-B8DA-884B18A644A4}"/>
              </a:ext>
            </a:extLst>
          </p:cNvPr>
          <p:cNvSpPr txBox="1"/>
          <p:nvPr/>
        </p:nvSpPr>
        <p:spPr>
          <a:xfrm>
            <a:off x="9450228" y="3231193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and Peace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4D0A4-58DE-4CB0-90A0-439C7CB7DF40}"/>
              </a:ext>
            </a:extLst>
          </p:cNvPr>
          <p:cNvSpPr txBox="1"/>
          <p:nvPr/>
        </p:nvSpPr>
        <p:spPr>
          <a:xfrm>
            <a:off x="4479646" y="3284354"/>
            <a:ext cx="323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0070C0"/>
                </a:solidFill>
              </a:rPr>
              <a:t>and Peace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81C8E-43B2-4BDE-8C0E-FCEB0D001202}"/>
              </a:ext>
            </a:extLst>
          </p:cNvPr>
          <p:cNvSpPr txBox="1"/>
          <p:nvPr/>
        </p:nvSpPr>
        <p:spPr>
          <a:xfrm>
            <a:off x="2229725" y="3951975"/>
            <a:ext cx="746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i="1" dirty="0">
                <a:solidFill>
                  <a:srgbClr val="FF0000"/>
                </a:solidFill>
              </a:rPr>
              <a:t>Sydney Town Hall  -  Sat 17 March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5E5A3-9DDB-4860-88FE-6F02F2A88747}"/>
              </a:ext>
            </a:extLst>
          </p:cNvPr>
          <p:cNvSpPr txBox="1"/>
          <p:nvPr/>
        </p:nvSpPr>
        <p:spPr>
          <a:xfrm>
            <a:off x="9270610" y="4698609"/>
            <a:ext cx="267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i="1" dirty="0"/>
              <a:t>Peace Fellowships</a:t>
            </a:r>
          </a:p>
        </p:txBody>
      </p:sp>
    </p:spTree>
    <p:extLst>
      <p:ext uri="{BB962C8B-B14F-4D97-AF65-F5344CB8AC3E}">
        <p14:creationId xmlns:p14="http://schemas.microsoft.com/office/powerpoint/2010/main" val="1825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31C8E-41AC-4D5F-8CD6-54617022CB0F}"/>
              </a:ext>
            </a:extLst>
          </p:cNvPr>
          <p:cNvSpPr txBox="1"/>
          <p:nvPr/>
        </p:nvSpPr>
        <p:spPr>
          <a:xfrm>
            <a:off x="886265" y="514769"/>
            <a:ext cx="10199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Peace is more than the absence of war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EC4E6-20DE-4CC2-AED8-AD2F91B9DA16}"/>
              </a:ext>
            </a:extLst>
          </p:cNvPr>
          <p:cNvSpPr txBox="1"/>
          <p:nvPr/>
        </p:nvSpPr>
        <p:spPr>
          <a:xfrm>
            <a:off x="2273109" y="4585188"/>
            <a:ext cx="7593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…. it is the absence of want.</a:t>
            </a:r>
          </a:p>
        </p:txBody>
      </p:sp>
      <p:pic>
        <p:nvPicPr>
          <p:cNvPr id="4" name="Picture 2" descr="http://cdn.cnn.com/cnnnext/dam/assets/170901105944-rohinya-refugees-bangladesh-large-169.jpg">
            <a:extLst>
              <a:ext uri="{FF2B5EF4-FFF2-40B4-BE49-F238E27FC236}">
                <a16:creationId xmlns:a16="http://schemas.microsoft.com/office/drawing/2014/main" id="{29EA16D6-56F5-42B8-82F6-DB403EC30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 bwMode="auto">
          <a:xfrm>
            <a:off x="3332879" y="1380711"/>
            <a:ext cx="5332820" cy="308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otaryMoE_RGB.png">
            <a:extLst>
              <a:ext uri="{FF2B5EF4-FFF2-40B4-BE49-F238E27FC236}">
                <a16:creationId xmlns:a16="http://schemas.microsoft.com/office/drawing/2014/main" id="{9E6CFFBD-4A5E-490B-80B3-53A3C28362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58E1E-2BB8-45A7-9042-FD59F8B32359}"/>
              </a:ext>
            </a:extLst>
          </p:cNvPr>
          <p:cNvSpPr txBox="1"/>
          <p:nvPr/>
        </p:nvSpPr>
        <p:spPr>
          <a:xfrm>
            <a:off x="3332878" y="5354629"/>
            <a:ext cx="55262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/>
              <a:t>The Rotary Foundation</a:t>
            </a:r>
          </a:p>
          <a:p>
            <a:pPr algn="ctr"/>
            <a:r>
              <a:rPr lang="en-AU" sz="3600" b="1" dirty="0"/>
              <a:t>‘Doing good in the world’</a:t>
            </a:r>
          </a:p>
          <a:p>
            <a:pPr algn="ctr"/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18777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58238"/>
              </p:ext>
            </p:extLst>
          </p:nvPr>
        </p:nvGraphicFramePr>
        <p:xfrm>
          <a:off x="450166" y="1392701"/>
          <a:ext cx="2852225" cy="2616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33DB66-AF56-4A3D-A935-FEF437FD5413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375373"/>
              </p:ext>
            </p:extLst>
          </p:nvPr>
        </p:nvGraphicFramePr>
        <p:xfrm>
          <a:off x="450166" y="1392701"/>
          <a:ext cx="2852225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164901782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 err="1">
                          <a:solidFill>
                            <a:schemeClr val="tx1"/>
                          </a:solidFill>
                        </a:rPr>
                        <a:t>PolioPlus</a:t>
                      </a:r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b="1" i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Rotary’s</a:t>
                      </a:r>
                    </a:p>
                    <a:p>
                      <a:pPr algn="ctr"/>
                      <a:r>
                        <a:rPr lang="en-AU" sz="4000" b="1" i="1" dirty="0">
                          <a:solidFill>
                            <a:schemeClr val="tx1"/>
                          </a:solidFill>
                        </a:rPr>
                        <a:t> #1 Goal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Polio Campaign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867E5-03ED-44BD-9BB1-2EAE36116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4"/>
          <a:stretch/>
        </p:blipFill>
        <p:spPr>
          <a:xfrm>
            <a:off x="3517514" y="1400167"/>
            <a:ext cx="4446846" cy="3917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245C8-658F-4274-972F-2E80C8AB1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922" y="2588693"/>
            <a:ext cx="3929575" cy="3780727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000F817-C6C3-4EB1-9DF3-DABB4E0DA4B9}"/>
              </a:ext>
            </a:extLst>
          </p:cNvPr>
          <p:cNvSpPr/>
          <p:nvPr/>
        </p:nvSpPr>
        <p:spPr>
          <a:xfrm>
            <a:off x="1575582" y="3429000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5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C7689045-B9EB-4BC7-9184-69F34BC6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1" y="1474159"/>
            <a:ext cx="5767388" cy="390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E62E96E4-394F-47F7-A15B-099F70C38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/>
          <a:stretch/>
        </p:blipFill>
        <p:spPr>
          <a:xfrm>
            <a:off x="5247249" y="2968283"/>
            <a:ext cx="6702460" cy="352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otaryMoE_RGB.png">
            <a:extLst>
              <a:ext uri="{FF2B5EF4-FFF2-40B4-BE49-F238E27FC236}">
                <a16:creationId xmlns:a16="http://schemas.microsoft.com/office/drawing/2014/main" id="{E41EBE65-988D-48A5-BC99-B4DF32E131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7132" y="170038"/>
            <a:ext cx="1382577" cy="1382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542DF-1494-4EFF-8201-C240B6AD1ECC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Polio Campaign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6C59E-5B61-49FE-AA52-9AF1FE3ECA1D}"/>
              </a:ext>
            </a:extLst>
          </p:cNvPr>
          <p:cNvSpPr txBox="1"/>
          <p:nvPr/>
        </p:nvSpPr>
        <p:spPr>
          <a:xfrm>
            <a:off x="7005986" y="1699165"/>
            <a:ext cx="375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2014  -          392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18B6F-3707-4812-B38A-AFFD72B38421}"/>
              </a:ext>
            </a:extLst>
          </p:cNvPr>
          <p:cNvSpPr txBox="1"/>
          <p:nvPr/>
        </p:nvSpPr>
        <p:spPr>
          <a:xfrm>
            <a:off x="7005986" y="2201152"/>
            <a:ext cx="375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2017  -            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EFF7D-4DA8-41D9-AB77-EBD91B77483A}"/>
              </a:ext>
            </a:extLst>
          </p:cNvPr>
          <p:cNvSpPr txBox="1"/>
          <p:nvPr/>
        </p:nvSpPr>
        <p:spPr>
          <a:xfrm>
            <a:off x="7005986" y="1155072"/>
            <a:ext cx="375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1985  -  350,000</a:t>
            </a:r>
          </a:p>
        </p:txBody>
      </p:sp>
    </p:spTree>
    <p:extLst>
      <p:ext uri="{BB962C8B-B14F-4D97-AF65-F5344CB8AC3E}">
        <p14:creationId xmlns:p14="http://schemas.microsoft.com/office/powerpoint/2010/main" val="30794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each other&#10;&#10;Description generated with very high confidence">
            <a:extLst>
              <a:ext uri="{FF2B5EF4-FFF2-40B4-BE49-F238E27FC236}">
                <a16:creationId xmlns:a16="http://schemas.microsoft.com/office/drawing/2014/main" id="{1975C5FC-77A2-46C7-AEDA-33FE22C7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5817"/>
          <a:stretch/>
        </p:blipFill>
        <p:spPr>
          <a:xfrm>
            <a:off x="6086399" y="2485296"/>
            <a:ext cx="5514536" cy="377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94338-E658-457E-9479-F450A0E5B285}"/>
              </a:ext>
            </a:extLst>
          </p:cNvPr>
          <p:cNvSpPr txBox="1"/>
          <p:nvPr/>
        </p:nvSpPr>
        <p:spPr>
          <a:xfrm>
            <a:off x="1103085" y="676970"/>
            <a:ext cx="937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We need to finish the 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90773-6AB2-4432-96AA-276AA7C9D7E3}"/>
              </a:ext>
            </a:extLst>
          </p:cNvPr>
          <p:cNvSpPr txBox="1"/>
          <p:nvPr/>
        </p:nvSpPr>
        <p:spPr>
          <a:xfrm>
            <a:off x="1023256" y="1581133"/>
            <a:ext cx="9535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Raise $50 million each year for 3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E8B36-5C84-463C-9FC1-193AB072C915}"/>
              </a:ext>
            </a:extLst>
          </p:cNvPr>
          <p:cNvSpPr txBox="1"/>
          <p:nvPr/>
        </p:nvSpPr>
        <p:spPr>
          <a:xfrm>
            <a:off x="1035092" y="2645457"/>
            <a:ext cx="51289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Bill &amp; Melinda Gates</a:t>
            </a:r>
          </a:p>
          <a:p>
            <a:r>
              <a:rPr lang="en-AU" sz="4000" b="1" dirty="0"/>
              <a:t>Foundation will match it two to one</a:t>
            </a:r>
          </a:p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CE97C-17B2-4DA6-A694-023A5D6AD0D0}"/>
              </a:ext>
            </a:extLst>
          </p:cNvPr>
          <p:cNvSpPr txBox="1"/>
          <p:nvPr/>
        </p:nvSpPr>
        <p:spPr>
          <a:xfrm>
            <a:off x="943428" y="4839677"/>
            <a:ext cx="5152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Totals $450 million </a:t>
            </a:r>
          </a:p>
          <a:p>
            <a:r>
              <a:rPr lang="en-AU" sz="4000" b="1" dirty="0"/>
              <a:t>by 2020.</a:t>
            </a:r>
          </a:p>
          <a:p>
            <a:endParaRPr lang="en-AU" dirty="0"/>
          </a:p>
        </p:txBody>
      </p:sp>
      <p:pic>
        <p:nvPicPr>
          <p:cNvPr id="8" name="Picture 7" descr="RotaryMoE_RGB.png">
            <a:extLst>
              <a:ext uri="{FF2B5EF4-FFF2-40B4-BE49-F238E27FC236}">
                <a16:creationId xmlns:a16="http://schemas.microsoft.com/office/drawing/2014/main" id="{25619581-E02A-4114-989E-3DB6F222B3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3CE5451F-8014-460D-9AFD-C195E4BED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r="4000"/>
          <a:stretch/>
        </p:blipFill>
        <p:spPr>
          <a:xfrm>
            <a:off x="827314" y="229824"/>
            <a:ext cx="10364914" cy="631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71B2E3-0FB7-48F7-9B77-B284C7DD9D4D}"/>
              </a:ext>
            </a:extLst>
          </p:cNvPr>
          <p:cNvSpPr txBox="1"/>
          <p:nvPr/>
        </p:nvSpPr>
        <p:spPr>
          <a:xfrm>
            <a:off x="989427" y="5961168"/>
            <a:ext cx="510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We are this close …. </a:t>
            </a:r>
          </a:p>
        </p:txBody>
      </p:sp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C362BC16-4C92-4A4F-8F45-D34867234A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5611"/>
              </p:ext>
            </p:extLst>
          </p:nvPr>
        </p:nvGraphicFramePr>
        <p:xfrm>
          <a:off x="9017389" y="1392701"/>
          <a:ext cx="2852225" cy="2616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403750981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</p:spTree>
    <p:extLst>
      <p:ext uri="{BB962C8B-B14F-4D97-AF65-F5344CB8AC3E}">
        <p14:creationId xmlns:p14="http://schemas.microsoft.com/office/powerpoint/2010/main" val="23730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7A67E4-1B2C-4242-BBE6-510BC4097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952526"/>
              </p:ext>
            </p:extLst>
          </p:nvPr>
        </p:nvGraphicFramePr>
        <p:xfrm>
          <a:off x="9017389" y="1392701"/>
          <a:ext cx="2852225" cy="52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225">
                  <a:extLst>
                    <a:ext uri="{9D8B030D-6E8A-4147-A177-3AD203B41FA5}">
                      <a16:colId xmlns:a16="http://schemas.microsoft.com/office/drawing/2014/main" val="4037509813"/>
                    </a:ext>
                  </a:extLst>
                </a:gridCol>
              </a:tblGrid>
              <a:tr h="2616591">
                <a:tc>
                  <a:txBody>
                    <a:bodyPr/>
                    <a:lstStyle/>
                    <a:p>
                      <a:pPr algn="ctr"/>
                      <a:endParaRPr lang="en-A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4000" dirty="0">
                          <a:solidFill>
                            <a:schemeClr val="tx1"/>
                          </a:solidFill>
                        </a:rPr>
                        <a:t>Endowment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63935"/>
                  </a:ext>
                </a:extLst>
              </a:tr>
              <a:tr h="2616591">
                <a:tc>
                  <a:txBody>
                    <a:bodyPr/>
                    <a:lstStyle/>
                    <a:p>
                      <a:pPr algn="ctr"/>
                      <a:endParaRPr lang="en-AU" sz="3200" b="1" i="1" dirty="0"/>
                    </a:p>
                    <a:p>
                      <a:pPr algn="ctr"/>
                      <a:r>
                        <a:rPr lang="en-AU" sz="4000" b="1" i="1" dirty="0"/>
                        <a:t>Ensures </a:t>
                      </a:r>
                    </a:p>
                    <a:p>
                      <a:pPr algn="ctr"/>
                      <a:r>
                        <a:rPr lang="en-AU" sz="4000" b="1" i="1" dirty="0"/>
                        <a:t>permanent</a:t>
                      </a:r>
                    </a:p>
                    <a:p>
                      <a:pPr algn="ctr"/>
                      <a:r>
                        <a:rPr lang="en-AU" sz="4000" b="1" i="1" dirty="0"/>
                        <a:t>future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215641"/>
                  </a:ext>
                </a:extLst>
              </a:tr>
            </a:tbl>
          </a:graphicData>
        </a:graphic>
      </p:graphicFrame>
      <p:pic>
        <p:nvPicPr>
          <p:cNvPr id="4" name="Picture 3" descr="RotaryMoE_RGB.png">
            <a:extLst>
              <a:ext uri="{FF2B5EF4-FFF2-40B4-BE49-F238E27FC236}">
                <a16:creationId xmlns:a16="http://schemas.microsoft.com/office/drawing/2014/main" id="{07C83BE8-901B-48FB-B8F7-5D055B9503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7132" y="182012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0D4E-AE71-4F99-8746-EAF5F44E0B5A}"/>
              </a:ext>
            </a:extLst>
          </p:cNvPr>
          <p:cNvSpPr txBox="1"/>
          <p:nvPr/>
        </p:nvSpPr>
        <p:spPr>
          <a:xfrm>
            <a:off x="634868" y="488580"/>
            <a:ext cx="1012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Major Funds in the Foundation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6266721-B44C-4776-82B2-CA150E3F3540}"/>
              </a:ext>
            </a:extLst>
          </p:cNvPr>
          <p:cNvSpPr/>
          <p:nvPr/>
        </p:nvSpPr>
        <p:spPr>
          <a:xfrm>
            <a:off x="10098843" y="3479995"/>
            <a:ext cx="689316" cy="1058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90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4236</TotalTime>
  <Words>724</Words>
  <Application>Microsoft Office PowerPoint</Application>
  <PresentationFormat>Widescreen</PresentationFormat>
  <Paragraphs>231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ヒラギノ角ゴ Pro W3</vt:lpstr>
      <vt:lpstr>Office Theme</vt:lpstr>
      <vt:lpstr>Rotary Foundation Update ‘Doing good in the world’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Wilkin</dc:creator>
  <cp:lastModifiedBy>Joan Wilkin</cp:lastModifiedBy>
  <cp:revision>431</cp:revision>
  <dcterms:created xsi:type="dcterms:W3CDTF">2017-08-11T06:07:20Z</dcterms:created>
  <dcterms:modified xsi:type="dcterms:W3CDTF">2018-03-09T12:20:18Z</dcterms:modified>
</cp:coreProperties>
</file>