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61" r:id="rId2"/>
    <p:sldId id="303" r:id="rId3"/>
    <p:sldId id="264" r:id="rId4"/>
    <p:sldId id="324" r:id="rId5"/>
    <p:sldId id="325" r:id="rId6"/>
    <p:sldId id="326" r:id="rId7"/>
    <p:sldId id="267" r:id="rId8"/>
    <p:sldId id="268" r:id="rId9"/>
    <p:sldId id="269" r:id="rId10"/>
    <p:sldId id="328" r:id="rId11"/>
    <p:sldId id="327" r:id="rId12"/>
    <p:sldId id="284" r:id="rId13"/>
    <p:sldId id="271" r:id="rId14"/>
    <p:sldId id="277" r:id="rId15"/>
    <p:sldId id="278" r:id="rId16"/>
    <p:sldId id="281" r:id="rId17"/>
    <p:sldId id="279" r:id="rId18"/>
    <p:sldId id="296" r:id="rId19"/>
    <p:sldId id="285" r:id="rId20"/>
    <p:sldId id="282" r:id="rId21"/>
    <p:sldId id="283" r:id="rId22"/>
    <p:sldId id="286" r:id="rId23"/>
    <p:sldId id="295" r:id="rId24"/>
    <p:sldId id="294" r:id="rId25"/>
    <p:sldId id="291" r:id="rId26"/>
    <p:sldId id="292" r:id="rId27"/>
    <p:sldId id="280" r:id="rId28"/>
    <p:sldId id="301" r:id="rId29"/>
    <p:sldId id="302" r:id="rId30"/>
    <p:sldId id="288" r:id="rId31"/>
    <p:sldId id="321" r:id="rId32"/>
    <p:sldId id="323" r:id="rId33"/>
    <p:sldId id="322" r:id="rId34"/>
    <p:sldId id="300" r:id="rId35"/>
    <p:sldId id="306" r:id="rId36"/>
    <p:sldId id="329" r:id="rId37"/>
    <p:sldId id="317" r:id="rId38"/>
    <p:sldId id="312" r:id="rId39"/>
    <p:sldId id="318" r:id="rId40"/>
    <p:sldId id="319" r:id="rId41"/>
    <p:sldId id="307" r:id="rId42"/>
    <p:sldId id="320" r:id="rId43"/>
    <p:sldId id="308" r:id="rId44"/>
    <p:sldId id="290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FD7"/>
    <a:srgbClr val="FF99CC"/>
    <a:srgbClr val="FF6699"/>
    <a:srgbClr val="F896EA"/>
    <a:srgbClr val="FF93B7"/>
    <a:srgbClr val="3399FF"/>
    <a:srgbClr val="FF4B4B"/>
    <a:srgbClr val="FF5353"/>
    <a:srgbClr val="FFCCCC"/>
    <a:srgbClr val="D8FB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5" autoAdjust="0"/>
    <p:restoredTop sz="94280" autoAdjust="0"/>
  </p:normalViewPr>
  <p:slideViewPr>
    <p:cSldViewPr snapToGrid="0">
      <p:cViewPr varScale="1">
        <p:scale>
          <a:sx n="68" d="100"/>
          <a:sy n="68" d="100"/>
        </p:scale>
        <p:origin x="222" y="72"/>
      </p:cViewPr>
      <p:guideLst/>
    </p:cSldViewPr>
  </p:slideViewPr>
  <p:outlineViewPr>
    <p:cViewPr>
      <p:scale>
        <a:sx n="33" d="100"/>
        <a:sy n="33" d="100"/>
      </p:scale>
      <p:origin x="0" y="-55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8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073446327683617E-2"/>
          <c:y val="2.8985507246376812E-2"/>
          <c:w val="0.96892655367231639"/>
          <c:h val="0.870643805393890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tx>
          <c:spPr>
            <a:solidFill>
              <a:schemeClr val="tx2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1-5DE7-4626-9078-2C55A0D1A067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3-5DE7-4626-9078-2C55A0D1A067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5-5DE7-4626-9078-2C55A0D1A067}"/>
              </c:ext>
            </c:extLst>
          </c:dPt>
          <c:dPt>
            <c:idx val="3"/>
            <c:invertIfNegative val="0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7-5DE7-4626-9078-2C55A0D1A067}"/>
              </c:ext>
            </c:extLst>
          </c:dPt>
          <c:dPt>
            <c:idx val="4"/>
            <c:invertIfNegative val="0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9-5DE7-4626-9078-2C55A0D1A067}"/>
              </c:ext>
            </c:extLst>
          </c:dPt>
          <c:dPt>
            <c:idx val="5"/>
            <c:invertIfNegative val="0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B-5DE7-4626-9078-2C55A0D1A067}"/>
              </c:ext>
            </c:extLst>
          </c:dPt>
          <c:dPt>
            <c:idx val="6"/>
            <c:invertIfNegative val="0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D-5DE7-4626-9078-2C55A0D1A067}"/>
              </c:ext>
            </c:extLst>
          </c:dPt>
          <c:dPt>
            <c:idx val="7"/>
            <c:invertIfNegative val="0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F-5DE7-4626-9078-2C55A0D1A067}"/>
              </c:ext>
            </c:extLst>
          </c:dPt>
          <c:dPt>
            <c:idx val="8"/>
            <c:invertIfNegative val="0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11-5DE7-4626-9078-2C55A0D1A067}"/>
              </c:ext>
            </c:extLst>
          </c:dPt>
          <c:dPt>
            <c:idx val="9"/>
            <c:invertIfNegative val="0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13-5DE7-4626-9078-2C55A0D1A067}"/>
              </c:ext>
            </c:extLst>
          </c:dPt>
          <c:dPt>
            <c:idx val="10"/>
            <c:invertIfNegative val="0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15-5DE7-4626-9078-2C55A0D1A067}"/>
              </c:ext>
            </c:extLst>
          </c:dPt>
          <c:dPt>
            <c:idx val="11"/>
            <c:invertIfNegative val="0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17-5DE7-4626-9078-2C55A0D1A067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8-5DE7-4626-9078-2C55A0D1A067}"/>
              </c:ext>
            </c:extLst>
          </c:dPt>
          <c:dPt>
            <c:idx val="33"/>
            <c:invertIfNegative val="0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1A-5DE7-4626-9078-2C55A0D1A067}"/>
              </c:ext>
            </c:extLst>
          </c:dPt>
          <c:dPt>
            <c:idx val="34"/>
            <c:invertIfNegative val="0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1C-5DE7-4626-9078-2C55A0D1A067}"/>
              </c:ext>
            </c:extLst>
          </c:dPt>
          <c:dPt>
            <c:idx val="35"/>
            <c:invertIfNegative val="0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1E-5DE7-4626-9078-2C55A0D1A067}"/>
              </c:ext>
            </c:extLst>
          </c:dPt>
          <c:dPt>
            <c:idx val="36"/>
            <c:invertIfNegative val="0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20-5DE7-4626-9078-2C55A0D1A067}"/>
              </c:ext>
            </c:extLst>
          </c:dPt>
          <c:dPt>
            <c:idx val="37"/>
            <c:invertIfNegative val="0"/>
            <c:bubble3D val="0"/>
            <c:spPr>
              <a:solidFill>
                <a:schemeClr val="accent2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22-5DE7-4626-9078-2C55A0D1A067}"/>
              </c:ext>
            </c:extLst>
          </c:dPt>
          <c:dPt>
            <c:idx val="38"/>
            <c:invertIfNegative val="0"/>
            <c:bubble3D val="0"/>
            <c:spPr>
              <a:solidFill>
                <a:schemeClr val="accent2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24-5DE7-4626-9078-2C55A0D1A06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Sheet1!$B$1:$AN$1</c:f>
              <c:strCache>
                <c:ptCount val="39"/>
                <c:pt idx="0">
                  <c:v>D3410</c:v>
                </c:pt>
                <c:pt idx="1">
                  <c:v>D3420</c:v>
                </c:pt>
                <c:pt idx="2">
                  <c:v>D3770</c:v>
                </c:pt>
                <c:pt idx="3">
                  <c:v>D3780</c:v>
                </c:pt>
                <c:pt idx="4">
                  <c:v>D3790</c:v>
                </c:pt>
                <c:pt idx="5">
                  <c:v>D3800</c:v>
                </c:pt>
                <c:pt idx="6">
                  <c:v>D3810</c:v>
                </c:pt>
                <c:pt idx="7">
                  <c:v>D3820</c:v>
                </c:pt>
                <c:pt idx="8">
                  <c:v>D3830</c:v>
                </c:pt>
                <c:pt idx="9">
                  <c:v>D3850</c:v>
                </c:pt>
                <c:pt idx="10">
                  <c:v>D3860</c:v>
                </c:pt>
                <c:pt idx="11">
                  <c:v>D3870</c:v>
                </c:pt>
                <c:pt idx="12">
                  <c:v>D9455</c:v>
                </c:pt>
                <c:pt idx="13">
                  <c:v>D9465</c:v>
                </c:pt>
                <c:pt idx="14">
                  <c:v>D9500</c:v>
                </c:pt>
                <c:pt idx="15">
                  <c:v>D9520</c:v>
                </c:pt>
                <c:pt idx="16">
                  <c:v>D9550</c:v>
                </c:pt>
                <c:pt idx="17">
                  <c:v>D9570</c:v>
                </c:pt>
                <c:pt idx="18">
                  <c:v>D9600</c:v>
                </c:pt>
                <c:pt idx="19">
                  <c:v>D9630</c:v>
                </c:pt>
                <c:pt idx="20">
                  <c:v>D9640</c:v>
                </c:pt>
                <c:pt idx="21">
                  <c:v>D9650</c:v>
                </c:pt>
                <c:pt idx="22">
                  <c:v>D9670</c:v>
                </c:pt>
                <c:pt idx="23">
                  <c:v>D9675</c:v>
                </c:pt>
                <c:pt idx="24">
                  <c:v>D9685</c:v>
                </c:pt>
                <c:pt idx="25">
                  <c:v>D9700</c:v>
                </c:pt>
                <c:pt idx="26">
                  <c:v>D9710</c:v>
                </c:pt>
                <c:pt idx="27">
                  <c:v>D9780</c:v>
                </c:pt>
                <c:pt idx="28">
                  <c:v>D9790</c:v>
                </c:pt>
                <c:pt idx="29">
                  <c:v>D9800</c:v>
                </c:pt>
                <c:pt idx="30">
                  <c:v>D9810</c:v>
                </c:pt>
                <c:pt idx="31">
                  <c:v>D9820</c:v>
                </c:pt>
                <c:pt idx="32">
                  <c:v>D9830</c:v>
                </c:pt>
                <c:pt idx="33">
                  <c:v>D9910</c:v>
                </c:pt>
                <c:pt idx="34">
                  <c:v>D9920</c:v>
                </c:pt>
                <c:pt idx="35">
                  <c:v>D9930</c:v>
                </c:pt>
                <c:pt idx="36">
                  <c:v>D9940</c:v>
                </c:pt>
                <c:pt idx="37">
                  <c:v>D9970</c:v>
                </c:pt>
                <c:pt idx="38">
                  <c:v>D9980</c:v>
                </c:pt>
              </c:strCache>
            </c:strRef>
          </c:cat>
          <c:val>
            <c:numRef>
              <c:f>Sheet1!$B$2:$AN$2</c:f>
              <c:numCache>
                <c:formatCode>_-* #,##0_-;\-* #,##0_-;_-* "-"??_-;_-@_-</c:formatCode>
                <c:ptCount val="39"/>
                <c:pt idx="0">
                  <c:v>436</c:v>
                </c:pt>
                <c:pt idx="1">
                  <c:v>741</c:v>
                </c:pt>
                <c:pt idx="2">
                  <c:v>219</c:v>
                </c:pt>
                <c:pt idx="3">
                  <c:v>1240</c:v>
                </c:pt>
                <c:pt idx="4">
                  <c:v>1591</c:v>
                </c:pt>
                <c:pt idx="5">
                  <c:v>2180</c:v>
                </c:pt>
                <c:pt idx="6">
                  <c:v>844</c:v>
                </c:pt>
                <c:pt idx="7">
                  <c:v>2317</c:v>
                </c:pt>
                <c:pt idx="8">
                  <c:v>2941</c:v>
                </c:pt>
                <c:pt idx="9">
                  <c:v>685</c:v>
                </c:pt>
                <c:pt idx="10">
                  <c:v>1434</c:v>
                </c:pt>
                <c:pt idx="11">
                  <c:v>696</c:v>
                </c:pt>
                <c:pt idx="12" formatCode="General">
                  <c:v>209</c:v>
                </c:pt>
                <c:pt idx="13" formatCode="General">
                  <c:v>188</c:v>
                </c:pt>
                <c:pt idx="14" formatCode="General">
                  <c:v>326</c:v>
                </c:pt>
                <c:pt idx="15" formatCode="General">
                  <c:v>257</c:v>
                </c:pt>
                <c:pt idx="16" formatCode="General">
                  <c:v>342</c:v>
                </c:pt>
                <c:pt idx="17" formatCode="General">
                  <c:v>216</c:v>
                </c:pt>
                <c:pt idx="18" formatCode="General">
                  <c:v>436</c:v>
                </c:pt>
                <c:pt idx="19" formatCode="General">
                  <c:v>374</c:v>
                </c:pt>
                <c:pt idx="20" formatCode="General">
                  <c:v>518</c:v>
                </c:pt>
                <c:pt idx="21" formatCode="General">
                  <c:v>134</c:v>
                </c:pt>
                <c:pt idx="22" formatCode="General">
                  <c:v>181</c:v>
                </c:pt>
                <c:pt idx="23" formatCode="General">
                  <c:v>446</c:v>
                </c:pt>
                <c:pt idx="24" formatCode="General">
                  <c:v>1101</c:v>
                </c:pt>
                <c:pt idx="25" formatCode="General">
                  <c:v>230</c:v>
                </c:pt>
                <c:pt idx="26" formatCode="General">
                  <c:v>514</c:v>
                </c:pt>
                <c:pt idx="27" formatCode="General">
                  <c:v>724</c:v>
                </c:pt>
                <c:pt idx="28" formatCode="General">
                  <c:v>379</c:v>
                </c:pt>
                <c:pt idx="29" formatCode="General">
                  <c:v>486</c:v>
                </c:pt>
                <c:pt idx="30" formatCode="General">
                  <c:v>441</c:v>
                </c:pt>
                <c:pt idx="31" formatCode="General">
                  <c:v>389</c:v>
                </c:pt>
                <c:pt idx="32" formatCode="General">
                  <c:v>74</c:v>
                </c:pt>
                <c:pt idx="33" formatCode="General">
                  <c:v>353</c:v>
                </c:pt>
                <c:pt idx="34" formatCode="General">
                  <c:v>325</c:v>
                </c:pt>
                <c:pt idx="35" formatCode="General">
                  <c:v>506</c:v>
                </c:pt>
                <c:pt idx="36" formatCode="General">
                  <c:v>16</c:v>
                </c:pt>
                <c:pt idx="37" formatCode="General">
                  <c:v>153</c:v>
                </c:pt>
                <c:pt idx="38" formatCode="General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5-5DE7-4626-9078-2C55A0D1A0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axId val="152119936"/>
        <c:axId val="152121728"/>
      </c:barChart>
      <c:catAx>
        <c:axId val="1521199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>
                <a:solidFill>
                  <a:schemeClr val="bg1"/>
                </a:solidFill>
              </a:defRPr>
            </a:pPr>
            <a:endParaRPr lang="en-US"/>
          </a:p>
        </c:txPr>
        <c:crossAx val="152121728"/>
        <c:crosses val="autoZero"/>
        <c:auto val="1"/>
        <c:lblAlgn val="ctr"/>
        <c:lblOffset val="100"/>
        <c:noMultiLvlLbl val="0"/>
      </c:catAx>
      <c:valAx>
        <c:axId val="152121728"/>
        <c:scaling>
          <c:orientation val="minMax"/>
        </c:scaling>
        <c:delete val="1"/>
        <c:axPos val="l"/>
        <c:numFmt formatCode="_-* #,##0_-;\-* #,##0_-;_-* &quot;-&quot;??_-;_-@_-" sourceLinked="1"/>
        <c:majorTickMark val="out"/>
        <c:minorTickMark val="none"/>
        <c:tickLblPos val="nextTo"/>
        <c:crossAx val="15211993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491E4A-9403-43F4-86FC-59CF5CDF621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552AA25B-171F-4890-9EAA-7F9B91DB3FB6}" type="pres">
      <dgm:prSet presAssocID="{8F491E4A-9403-43F4-86FC-59CF5CDF6219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F365C50A-2463-478F-A5E4-10129BBA465B}" type="presOf" srcId="{8F491E4A-9403-43F4-86FC-59CF5CDF6219}" destId="{552AA25B-171F-4890-9EAA-7F9B91DB3FB6}" srcOrd="0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338107-8D2B-475B-ADCF-DD0E8BD33EE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D217A813-3406-4C14-9E8D-F9BA43DAABF8}" type="pres">
      <dgm:prSet presAssocID="{56338107-8D2B-475B-ADCF-DD0E8BD33EE0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EA8490FA-82E6-4BD4-95F2-88737EC3A379}" type="presOf" srcId="{56338107-8D2B-475B-ADCF-DD0E8BD33EE0}" destId="{D217A813-3406-4C14-9E8D-F9BA43DAABF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6D629EC-5A2C-40C6-AB94-E079AC06B41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574E8192-E27C-4CA3-913F-FF0C80F38360}" type="pres">
      <dgm:prSet presAssocID="{96D629EC-5A2C-40C6-AB94-E079AC06B414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CFB93EC2-4A46-4227-86B5-307FE707FF86}" type="presOf" srcId="{96D629EC-5A2C-40C6-AB94-E079AC06B414}" destId="{574E8192-E27C-4CA3-913F-FF0C80F38360}" srcOrd="0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5DF3B-2619-4FB6-9E18-38B0889F64E7}" type="datetimeFigureOut">
              <a:rPr lang="en-AU" smtClean="0"/>
              <a:t>19/09/2017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9DDAC6-9C9A-40F0-8E42-83E73BD816A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12632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29057" indent="-280406" defTabSz="914437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21626" indent="-224325" defTabSz="914437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70276" indent="-224325" defTabSz="914437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18927" indent="-224325" defTabSz="914437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9D711A92-937C-4B6B-A2DD-84D34A81E88F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952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0F14F-D446-4B86-8718-6A54EE867D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1BFB40-B3A4-4DE7-BA25-8EE5A6D62A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20323-542C-4377-88C1-3CA6C354B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07345-20B2-432F-A616-6116CC6DA152}" type="datetimeFigureOut">
              <a:rPr lang="en-AU" smtClean="0"/>
              <a:t>19/09/2017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FB1A17-3A24-4686-B6B8-0C955F3CD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233A3D-4F85-4BEA-82FF-9C39540C3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6FB42-C4C3-4A91-9D6A-BB607300D3B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097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17E1F-0FA0-419E-BB6D-D330870B3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1B3FC0-CCBB-4F52-BDEA-C3149B3947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38940A-D0C7-438D-A828-5A96DBF83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07345-20B2-432F-A616-6116CC6DA152}" type="datetimeFigureOut">
              <a:rPr lang="en-AU" smtClean="0"/>
              <a:t>19/09/2017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DF6B78-BF4C-4F4C-A14A-E0FF29E3D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FAF59F-B1AF-481E-A814-CB61A28DA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6FB42-C4C3-4A91-9D6A-BB607300D3B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0347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26A3DE-8BDC-4268-A004-5741073C66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41A5DF-0237-4A2E-8182-66096384DB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959FE5-B370-4641-A5D3-018BD1C59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07345-20B2-432F-A616-6116CC6DA152}" type="datetimeFigureOut">
              <a:rPr lang="en-AU" smtClean="0"/>
              <a:t>19/09/2017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80185-73A5-4E92-BC89-19BEDCC24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BE21F2-7631-4D86-AAF5-BE613BCB2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6FB42-C4C3-4A91-9D6A-BB607300D3B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625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280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8000" y="2286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77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83256-4704-41AC-B5F3-E0756419A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FEEBBE-0BE3-4F15-B99B-0FC042633B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46BC7D-1656-4944-9637-8994280C6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07345-20B2-432F-A616-6116CC6DA152}" type="datetimeFigureOut">
              <a:rPr lang="en-AU" smtClean="0"/>
              <a:t>19/09/2017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174FBE-7D93-4EB1-AED0-4D3F8FB24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BA473A-B3C5-4A1B-86F8-92E9A504F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6FB42-C4C3-4A91-9D6A-BB607300D3B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91210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1803D-A0CA-4630-855D-4F6F52415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F776A1-A180-4CC0-9907-C392AE79CC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BF893D-EC49-4DCE-9B95-A431C5CB5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07345-20B2-432F-A616-6116CC6DA152}" type="datetimeFigureOut">
              <a:rPr lang="en-AU" smtClean="0"/>
              <a:t>19/09/2017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A3E71F-C9D9-4160-9FC8-6E668113F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E92BC8-F826-42FC-934D-93BDD7BA9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6FB42-C4C3-4A91-9D6A-BB607300D3B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0054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FF815-6932-4256-A8F0-EA880D6E9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267D58-C232-4699-9CDF-1DA472BFC2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681C23-E743-470C-8161-26906FAA93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AB0216-2E83-4CD8-8F2B-DE445F424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07345-20B2-432F-A616-6116CC6DA152}" type="datetimeFigureOut">
              <a:rPr lang="en-AU" smtClean="0"/>
              <a:t>19/09/2017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42C762-4E3B-48C7-9425-DEB616E85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FB4E83-75FA-48BE-93B5-1FCAF68F4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6FB42-C4C3-4A91-9D6A-BB607300D3B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284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2664D-B29B-453C-8B27-1FFC10EEC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530B94-0463-45D4-A96B-3BF55EDE25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F99EFA-9F5E-44C6-B42A-665401BCAC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0A0917-5F1E-4876-8158-5C4FC101CA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9EA085-D111-4581-B562-166744AFEE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F5257B-A8C0-47AB-B3C5-15D5199F1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07345-20B2-432F-A616-6116CC6DA152}" type="datetimeFigureOut">
              <a:rPr lang="en-AU" smtClean="0"/>
              <a:t>19/09/2017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167098-6A57-4DBC-92D2-324DDDDF9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950C64-4280-4655-84CA-1A0CDC428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6FB42-C4C3-4A91-9D6A-BB607300D3B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6422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8FA49-3EA9-4B8D-A3AC-27C473171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F8E818-DB0F-4B60-906C-B40FF96C8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07345-20B2-432F-A616-6116CC6DA152}" type="datetimeFigureOut">
              <a:rPr lang="en-AU" smtClean="0"/>
              <a:t>19/09/2017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F3F2AA-666F-47A1-B6D9-634BEA02E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9BFB72-11B5-4B56-8C7D-BC9BB2BD3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6FB42-C4C3-4A91-9D6A-BB607300D3B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5768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71EDDB-7D38-4D02-B92C-C12DCFC98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07345-20B2-432F-A616-6116CC6DA152}" type="datetimeFigureOut">
              <a:rPr lang="en-AU" smtClean="0"/>
              <a:t>19/09/2017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FF7EFB-D769-4CA3-BF18-944F32993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7BF89F-45FD-460E-A023-70A6BF79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6FB42-C4C3-4A91-9D6A-BB607300D3B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153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AB561-EF17-4636-B93E-16AFCB327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6319C-D97C-44AF-AEAF-6A21A3D79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52A3A6-D079-4F6D-A74F-4CC68F06B4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349CB6-1252-4655-BAC1-735A3E9AC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07345-20B2-432F-A616-6116CC6DA152}" type="datetimeFigureOut">
              <a:rPr lang="en-AU" smtClean="0"/>
              <a:t>19/09/2017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1B7006-11E5-4211-9408-92D09AA5A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DEE85F-DA55-45C9-B897-AA0A4E176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6FB42-C4C3-4A91-9D6A-BB607300D3B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1249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DD9B7-2408-4C0E-9B62-204E9EF80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B81ACD-72C7-4C34-88E5-B89B5A564F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CC6941-5C86-40C3-8919-AD4600F990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423DD0-50F3-4E1E-B8AC-32D656796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07345-20B2-432F-A616-6116CC6DA152}" type="datetimeFigureOut">
              <a:rPr lang="en-AU" smtClean="0"/>
              <a:t>19/09/2017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252AC4-DE8B-4794-B69E-0197F5ECA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2FD44A-51B6-461C-B8AE-6E62DD37E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6FB42-C4C3-4A91-9D6A-BB607300D3B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8628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8FBFC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B868AB-1D4A-4BD8-9613-F06600E08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3C98D7-7C1B-4FF3-A662-9A3A9DD57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2F772-88B2-4FCC-8249-4E9EA76D36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07345-20B2-432F-A616-6116CC6DA152}" type="datetimeFigureOut">
              <a:rPr lang="en-AU" smtClean="0"/>
              <a:t>19/09/2017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3AFA8B-8C45-49C6-83FD-5C4B00F99E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0BA44F-B340-4AC4-A328-6806C58127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6FB42-C4C3-4A91-9D6A-BB607300D3B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3002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diagramLayout" Target="../diagrams/layout3.xml"/><Relationship Id="rId7" Type="http://schemas.openxmlformats.org/officeDocument/2006/relationships/image" Target="../media/image32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milliondollardinner.org.a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g"/><Relationship Id="rId4" Type="http://schemas.openxmlformats.org/officeDocument/2006/relationships/image" Target="../media/image3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intersecting circles">
            <a:extLst/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55481" y="498348"/>
            <a:ext cx="9902663" cy="5861304"/>
            <a:chOff x="1155481" y="498348"/>
            <a:chExt cx="9902663" cy="5861304"/>
          </a:xfrm>
        </p:grpSpPr>
        <p:sp>
          <p:nvSpPr>
            <p:cNvPr id="9" name="Oval 5">
              <a:extLst/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0" name="Oval 9">
              <a:extLst/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1" name="Oval 5">
              <a:extLst/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</p:sp>
      </p:grpSp>
      <p:sp>
        <p:nvSpPr>
          <p:cNvPr id="13" name="Rectangle 12" title="ribbon">
            <a:extLst/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14600"/>
            <a:ext cx="1219200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AA6844-BA83-4538-8E77-24753E82D9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76538"/>
            <a:ext cx="9144000" cy="1381188"/>
          </a:xfrm>
        </p:spPr>
        <p:txBody>
          <a:bodyPr anchor="ctr">
            <a:normAutofit fontScale="90000"/>
          </a:bodyPr>
          <a:lstStyle/>
          <a:p>
            <a:r>
              <a:rPr lang="en-A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Rotary Foundation</a:t>
            </a:r>
            <a:br>
              <a:rPr lang="en-A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AU" sz="4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‘Doing good in the world’</a:t>
            </a:r>
            <a:endParaRPr lang="en-A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11" descr="RotaryMoE_RGB.png">
            <a:extLst>
              <a:ext uri="{FF2B5EF4-FFF2-40B4-BE49-F238E27FC236}">
                <a16:creationId xmlns:a16="http://schemas.microsoft.com/office/drawing/2014/main" id="{561557ED-99BF-4B04-B675-812F0E344C8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00772" y="2552795"/>
            <a:ext cx="1682306" cy="168230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039B677-0F36-4F2F-99C6-92AC6E29C717}"/>
              </a:ext>
            </a:extLst>
          </p:cNvPr>
          <p:cNvSpPr txBox="1"/>
          <p:nvPr/>
        </p:nvSpPr>
        <p:spPr>
          <a:xfrm>
            <a:off x="1828800" y="4529138"/>
            <a:ext cx="82719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</a:rPr>
              <a:t>PDG Jo Wilkin Foundation Chair D9650</a:t>
            </a:r>
          </a:p>
          <a:p>
            <a:r>
              <a:rPr lang="en-AU" sz="2800" b="1" dirty="0">
                <a:solidFill>
                  <a:schemeClr val="bg1"/>
                </a:solidFill>
              </a:rPr>
              <a:t>Dorrigo 19 September 2017</a:t>
            </a:r>
          </a:p>
        </p:txBody>
      </p:sp>
    </p:spTree>
    <p:extLst>
      <p:ext uri="{BB962C8B-B14F-4D97-AF65-F5344CB8AC3E}">
        <p14:creationId xmlns:p14="http://schemas.microsoft.com/office/powerpoint/2010/main" val="40373657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A3686AE-AABD-4C61-B0C5-D58C576D593F}"/>
              </a:ext>
            </a:extLst>
          </p:cNvPr>
          <p:cNvSpPr txBox="1"/>
          <p:nvPr/>
        </p:nvSpPr>
        <p:spPr>
          <a:xfrm>
            <a:off x="1357313" y="885825"/>
            <a:ext cx="93440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sz="3600" b="1" dirty="0"/>
          </a:p>
          <a:p>
            <a:pPr algn="ctr"/>
            <a:endParaRPr lang="en-AU" sz="3600" b="1" dirty="0"/>
          </a:p>
          <a:p>
            <a:pPr algn="ctr"/>
            <a:endParaRPr lang="en-AU" sz="36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45D3D4-81CE-40DE-8C97-235585A50580}"/>
              </a:ext>
            </a:extLst>
          </p:cNvPr>
          <p:cNvSpPr txBox="1"/>
          <p:nvPr/>
        </p:nvSpPr>
        <p:spPr>
          <a:xfrm>
            <a:off x="1296590" y="603507"/>
            <a:ext cx="94654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b="1" dirty="0"/>
              <a:t>How is the Foundation structured?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FEA6AF-25D5-48BF-80C3-29A49D4BBCE5}"/>
              </a:ext>
            </a:extLst>
          </p:cNvPr>
          <p:cNvSpPr txBox="1"/>
          <p:nvPr/>
        </p:nvSpPr>
        <p:spPr>
          <a:xfrm>
            <a:off x="785834" y="1722140"/>
            <a:ext cx="2161967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 err="1"/>
              <a:t>PolioPlus</a:t>
            </a:r>
            <a:endParaRPr lang="en-AU" sz="3600" b="1" dirty="0"/>
          </a:p>
          <a:p>
            <a:pPr algn="ctr"/>
            <a:r>
              <a:rPr lang="en-AU" sz="3600" b="1" dirty="0"/>
              <a:t>Fund</a:t>
            </a:r>
            <a:endParaRPr lang="en-A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1D19D0-E51A-4D33-8060-09D6604DB5DE}"/>
              </a:ext>
            </a:extLst>
          </p:cNvPr>
          <p:cNvSpPr txBox="1"/>
          <p:nvPr/>
        </p:nvSpPr>
        <p:spPr>
          <a:xfrm>
            <a:off x="3333048" y="1599418"/>
            <a:ext cx="2431648" cy="192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/>
              <a:t>Annual Programs</a:t>
            </a:r>
          </a:p>
          <a:p>
            <a:pPr algn="ctr"/>
            <a:r>
              <a:rPr lang="en-AU" sz="3600" b="1" dirty="0"/>
              <a:t>Fund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203F12-1BDB-4331-BCFA-5F0C15918FED}"/>
              </a:ext>
            </a:extLst>
          </p:cNvPr>
          <p:cNvSpPr txBox="1"/>
          <p:nvPr/>
        </p:nvSpPr>
        <p:spPr>
          <a:xfrm>
            <a:off x="7942187" y="1644356"/>
            <a:ext cx="35163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/>
              <a:t>Endowment </a:t>
            </a:r>
          </a:p>
          <a:p>
            <a:pPr algn="ctr"/>
            <a:r>
              <a:rPr lang="en-AU" sz="3600" b="1" dirty="0"/>
              <a:t>Fund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445309-1238-45B6-910A-E71BE9B98A66}"/>
              </a:ext>
            </a:extLst>
          </p:cNvPr>
          <p:cNvSpPr txBox="1"/>
          <p:nvPr/>
        </p:nvSpPr>
        <p:spPr>
          <a:xfrm>
            <a:off x="614101" y="4904938"/>
            <a:ext cx="21619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/>
              <a:t>Rotary’s</a:t>
            </a:r>
          </a:p>
          <a:p>
            <a:pPr algn="ctr"/>
            <a:r>
              <a:rPr lang="en-AU" sz="3600" b="1" dirty="0"/>
              <a:t>#1 goal</a:t>
            </a:r>
            <a:endParaRPr lang="en-A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23E0177-32CB-48DB-BCA7-D3648F102762}"/>
              </a:ext>
            </a:extLst>
          </p:cNvPr>
          <p:cNvSpPr txBox="1"/>
          <p:nvPr/>
        </p:nvSpPr>
        <p:spPr>
          <a:xfrm>
            <a:off x="4051114" y="4957743"/>
            <a:ext cx="31142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/>
              <a:t>All of Rotary’s other projects</a:t>
            </a:r>
            <a:endParaRPr lang="en-A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274F526-FC7B-4D45-9796-6E0287CF0000}"/>
              </a:ext>
            </a:extLst>
          </p:cNvPr>
          <p:cNvSpPr txBox="1"/>
          <p:nvPr/>
        </p:nvSpPr>
        <p:spPr>
          <a:xfrm>
            <a:off x="8196150" y="4209551"/>
            <a:ext cx="31142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/>
              <a:t>Ensures permanent future</a:t>
            </a:r>
            <a:endParaRPr lang="en-AU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E318142-4462-4753-BA3D-8886742DD443}"/>
              </a:ext>
            </a:extLst>
          </p:cNvPr>
          <p:cNvCxnSpPr>
            <a:cxnSpLocks/>
          </p:cNvCxnSpPr>
          <p:nvPr/>
        </p:nvCxnSpPr>
        <p:spPr>
          <a:xfrm>
            <a:off x="1735721" y="3611902"/>
            <a:ext cx="14028" cy="59764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774554F-8571-437B-981F-B934C0CFE059}"/>
              </a:ext>
            </a:extLst>
          </p:cNvPr>
          <p:cNvCxnSpPr/>
          <p:nvPr/>
        </p:nvCxnSpPr>
        <p:spPr>
          <a:xfrm>
            <a:off x="9753280" y="3623570"/>
            <a:ext cx="0" cy="58598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B6F2D37-54DC-4023-9169-D36D83B9022B}"/>
              </a:ext>
            </a:extLst>
          </p:cNvPr>
          <p:cNvCxnSpPr>
            <a:cxnSpLocks/>
          </p:cNvCxnSpPr>
          <p:nvPr/>
        </p:nvCxnSpPr>
        <p:spPr>
          <a:xfrm>
            <a:off x="5197619" y="4406771"/>
            <a:ext cx="303102" cy="62696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RotaryMoE_RGB.png">
            <a:extLst>
              <a:ext uri="{FF2B5EF4-FFF2-40B4-BE49-F238E27FC236}">
                <a16:creationId xmlns:a16="http://schemas.microsoft.com/office/drawing/2014/main" id="{4530737D-5009-4A7F-9096-79C99DC8622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67132" y="182012"/>
            <a:ext cx="1382577" cy="138257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F1DC856-B4FB-480B-80D6-5F87D99EAC4D}"/>
              </a:ext>
            </a:extLst>
          </p:cNvPr>
          <p:cNvSpPr txBox="1"/>
          <p:nvPr/>
        </p:nvSpPr>
        <p:spPr>
          <a:xfrm>
            <a:off x="5747271" y="1671600"/>
            <a:ext cx="2431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/>
              <a:t>World</a:t>
            </a:r>
          </a:p>
          <a:p>
            <a:pPr algn="ctr"/>
            <a:r>
              <a:rPr lang="en-AU" sz="3600" b="1" dirty="0"/>
              <a:t>Fund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90882C6-8217-47C8-8A37-1BA7DC7ADD0A}"/>
              </a:ext>
            </a:extLst>
          </p:cNvPr>
          <p:cNvCxnSpPr>
            <a:cxnSpLocks/>
          </p:cNvCxnSpPr>
          <p:nvPr/>
        </p:nvCxnSpPr>
        <p:spPr>
          <a:xfrm flipH="1">
            <a:off x="5623108" y="4401037"/>
            <a:ext cx="177902" cy="63269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E55BDDE-1833-4CB9-B06B-471AE9D08F4A}"/>
              </a:ext>
            </a:extLst>
          </p:cNvPr>
          <p:cNvSpPr txBox="1"/>
          <p:nvPr/>
        </p:nvSpPr>
        <p:spPr>
          <a:xfrm>
            <a:off x="4469493" y="3823752"/>
            <a:ext cx="2156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/>
              <a:t>‘SHARE’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BDCDC5-DB77-4C83-BFA3-48FB3DCF7F6A}"/>
              </a:ext>
            </a:extLst>
          </p:cNvPr>
          <p:cNvSpPr/>
          <p:nvPr/>
        </p:nvSpPr>
        <p:spPr>
          <a:xfrm>
            <a:off x="464234" y="1372949"/>
            <a:ext cx="2700997" cy="21601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3D162F-8B07-4317-BDA5-04ABBAB890F2}"/>
              </a:ext>
            </a:extLst>
          </p:cNvPr>
          <p:cNvSpPr/>
          <p:nvPr/>
        </p:nvSpPr>
        <p:spPr>
          <a:xfrm>
            <a:off x="3165231" y="1372948"/>
            <a:ext cx="2685369" cy="21562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C70E62-E90D-4000-BEBA-CCF57B18DDFF}"/>
              </a:ext>
            </a:extLst>
          </p:cNvPr>
          <p:cNvSpPr/>
          <p:nvPr/>
        </p:nvSpPr>
        <p:spPr>
          <a:xfrm>
            <a:off x="5850600" y="1366922"/>
            <a:ext cx="2491542" cy="21601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51599F7-0644-49AB-8EC8-140419689F61}"/>
              </a:ext>
            </a:extLst>
          </p:cNvPr>
          <p:cNvSpPr/>
          <p:nvPr/>
        </p:nvSpPr>
        <p:spPr>
          <a:xfrm>
            <a:off x="8337798" y="1357587"/>
            <a:ext cx="2799470" cy="21601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9C49AC-B300-4775-8174-17CD7DAFB737}"/>
              </a:ext>
            </a:extLst>
          </p:cNvPr>
          <p:cNvSpPr/>
          <p:nvPr/>
        </p:nvSpPr>
        <p:spPr>
          <a:xfrm>
            <a:off x="464234" y="3531851"/>
            <a:ext cx="2700997" cy="28970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1FC2678-9E3E-46B2-8798-C5235832171F}"/>
              </a:ext>
            </a:extLst>
          </p:cNvPr>
          <p:cNvSpPr/>
          <p:nvPr/>
        </p:nvSpPr>
        <p:spPr>
          <a:xfrm>
            <a:off x="3165231" y="3537718"/>
            <a:ext cx="5172567" cy="2891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822543A-3DB6-4B00-B01A-58C0DDC71B19}"/>
              </a:ext>
            </a:extLst>
          </p:cNvPr>
          <p:cNvSpPr/>
          <p:nvPr/>
        </p:nvSpPr>
        <p:spPr>
          <a:xfrm>
            <a:off x="8353545" y="3517783"/>
            <a:ext cx="2799470" cy="29018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1040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8D39D144-2B4A-4F84-A16A-BE2EDEDD2935}"/>
              </a:ext>
            </a:extLst>
          </p:cNvPr>
          <p:cNvSpPr/>
          <p:nvPr/>
        </p:nvSpPr>
        <p:spPr>
          <a:xfrm>
            <a:off x="3382661" y="1538468"/>
            <a:ext cx="4782771" cy="4763858"/>
          </a:xfrm>
          <a:prstGeom prst="rect">
            <a:avLst/>
          </a:prstGeom>
          <a:solidFill>
            <a:srgbClr val="FFAFD7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3686AE-AABD-4C61-B0C5-D58C576D593F}"/>
              </a:ext>
            </a:extLst>
          </p:cNvPr>
          <p:cNvSpPr txBox="1"/>
          <p:nvPr/>
        </p:nvSpPr>
        <p:spPr>
          <a:xfrm>
            <a:off x="1357313" y="885825"/>
            <a:ext cx="93440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sz="3600" b="1" dirty="0"/>
          </a:p>
          <a:p>
            <a:pPr algn="ctr"/>
            <a:endParaRPr lang="en-AU" sz="3600" b="1" dirty="0"/>
          </a:p>
          <a:p>
            <a:pPr algn="ctr"/>
            <a:endParaRPr lang="en-AU" sz="36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45D3D4-81CE-40DE-8C97-235585A50580}"/>
              </a:ext>
            </a:extLst>
          </p:cNvPr>
          <p:cNvSpPr txBox="1"/>
          <p:nvPr/>
        </p:nvSpPr>
        <p:spPr>
          <a:xfrm>
            <a:off x="1296590" y="603507"/>
            <a:ext cx="94654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is the Foundation structured?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FEA6AF-25D5-48BF-80C3-29A49D4BBCE5}"/>
              </a:ext>
            </a:extLst>
          </p:cNvPr>
          <p:cNvSpPr txBox="1"/>
          <p:nvPr/>
        </p:nvSpPr>
        <p:spPr>
          <a:xfrm>
            <a:off x="785834" y="1722140"/>
            <a:ext cx="2161967" cy="1200329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 err="1"/>
              <a:t>PolioPlus</a:t>
            </a:r>
            <a:endParaRPr lang="en-AU" sz="3600" b="1" dirty="0"/>
          </a:p>
          <a:p>
            <a:pPr algn="ctr"/>
            <a:r>
              <a:rPr lang="en-AU" sz="3600" b="1" dirty="0"/>
              <a:t>Fund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1D19D0-E51A-4D33-8060-09D6604DB5DE}"/>
              </a:ext>
            </a:extLst>
          </p:cNvPr>
          <p:cNvSpPr txBox="1"/>
          <p:nvPr/>
        </p:nvSpPr>
        <p:spPr>
          <a:xfrm>
            <a:off x="3338872" y="1538468"/>
            <a:ext cx="2462138" cy="1754326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/>
              <a:t>Annual Programs</a:t>
            </a:r>
          </a:p>
          <a:p>
            <a:pPr algn="ctr"/>
            <a:r>
              <a:rPr lang="en-AU" sz="3600" b="1" dirty="0"/>
              <a:t>Fund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203F12-1BDB-4331-BCFA-5F0C15918FED}"/>
              </a:ext>
            </a:extLst>
          </p:cNvPr>
          <p:cNvSpPr txBox="1"/>
          <p:nvPr/>
        </p:nvSpPr>
        <p:spPr>
          <a:xfrm>
            <a:off x="8444758" y="1644356"/>
            <a:ext cx="2578410" cy="1200329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/>
              <a:t>Endowment </a:t>
            </a:r>
          </a:p>
          <a:p>
            <a:pPr algn="ctr"/>
            <a:r>
              <a:rPr lang="en-AU" sz="3600" b="1" dirty="0"/>
              <a:t>Fund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445309-1238-45B6-910A-E71BE9B98A66}"/>
              </a:ext>
            </a:extLst>
          </p:cNvPr>
          <p:cNvSpPr txBox="1"/>
          <p:nvPr/>
        </p:nvSpPr>
        <p:spPr>
          <a:xfrm>
            <a:off x="614101" y="4904938"/>
            <a:ext cx="21619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/>
              <a:t>Rotary’s</a:t>
            </a:r>
          </a:p>
          <a:p>
            <a:pPr algn="ctr"/>
            <a:r>
              <a:rPr lang="en-AU" sz="3600" b="1" dirty="0"/>
              <a:t>#1 goal</a:t>
            </a:r>
            <a:endParaRPr lang="en-A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23E0177-32CB-48DB-BCA7-D3648F102762}"/>
              </a:ext>
            </a:extLst>
          </p:cNvPr>
          <p:cNvSpPr txBox="1"/>
          <p:nvPr/>
        </p:nvSpPr>
        <p:spPr>
          <a:xfrm>
            <a:off x="4051114" y="4957743"/>
            <a:ext cx="31142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/>
              <a:t>All of Rotary’s other projects</a:t>
            </a:r>
            <a:endParaRPr lang="en-A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274F526-FC7B-4D45-9796-6E0287CF0000}"/>
              </a:ext>
            </a:extLst>
          </p:cNvPr>
          <p:cNvSpPr txBox="1"/>
          <p:nvPr/>
        </p:nvSpPr>
        <p:spPr>
          <a:xfrm>
            <a:off x="8196150" y="4209551"/>
            <a:ext cx="31142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/>
              <a:t>Ensures permanent future</a:t>
            </a:r>
            <a:endParaRPr lang="en-AU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E318142-4462-4753-BA3D-8886742DD443}"/>
              </a:ext>
            </a:extLst>
          </p:cNvPr>
          <p:cNvCxnSpPr>
            <a:cxnSpLocks/>
          </p:cNvCxnSpPr>
          <p:nvPr/>
        </p:nvCxnSpPr>
        <p:spPr>
          <a:xfrm>
            <a:off x="1735721" y="3611902"/>
            <a:ext cx="14028" cy="59764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774554F-8571-437B-981F-B934C0CFE059}"/>
              </a:ext>
            </a:extLst>
          </p:cNvPr>
          <p:cNvCxnSpPr/>
          <p:nvPr/>
        </p:nvCxnSpPr>
        <p:spPr>
          <a:xfrm>
            <a:off x="9753280" y="3623570"/>
            <a:ext cx="0" cy="58598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B6F2D37-54DC-4023-9169-D36D83B9022B}"/>
              </a:ext>
            </a:extLst>
          </p:cNvPr>
          <p:cNvCxnSpPr>
            <a:cxnSpLocks/>
          </p:cNvCxnSpPr>
          <p:nvPr/>
        </p:nvCxnSpPr>
        <p:spPr>
          <a:xfrm>
            <a:off x="5197619" y="4406771"/>
            <a:ext cx="303102" cy="62696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RotaryMoE_RGB.png">
            <a:extLst>
              <a:ext uri="{FF2B5EF4-FFF2-40B4-BE49-F238E27FC236}">
                <a16:creationId xmlns:a16="http://schemas.microsoft.com/office/drawing/2014/main" id="{4530737D-5009-4A7F-9096-79C99DC8622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67132" y="182012"/>
            <a:ext cx="1382577" cy="138257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F1DC856-B4FB-480B-80D6-5F87D99EAC4D}"/>
              </a:ext>
            </a:extLst>
          </p:cNvPr>
          <p:cNvSpPr txBox="1"/>
          <p:nvPr/>
        </p:nvSpPr>
        <p:spPr>
          <a:xfrm>
            <a:off x="5747271" y="1671600"/>
            <a:ext cx="2431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/>
              <a:t>World</a:t>
            </a:r>
          </a:p>
          <a:p>
            <a:pPr algn="ctr"/>
            <a:r>
              <a:rPr lang="en-AU" sz="3600" b="1" dirty="0"/>
              <a:t>Fund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90882C6-8217-47C8-8A37-1BA7DC7ADD0A}"/>
              </a:ext>
            </a:extLst>
          </p:cNvPr>
          <p:cNvCxnSpPr>
            <a:cxnSpLocks/>
          </p:cNvCxnSpPr>
          <p:nvPr/>
        </p:nvCxnSpPr>
        <p:spPr>
          <a:xfrm flipH="1">
            <a:off x="5623108" y="4401037"/>
            <a:ext cx="177902" cy="63269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E55BDDE-1833-4CB9-B06B-471AE9D08F4A}"/>
              </a:ext>
            </a:extLst>
          </p:cNvPr>
          <p:cNvSpPr txBox="1"/>
          <p:nvPr/>
        </p:nvSpPr>
        <p:spPr>
          <a:xfrm>
            <a:off x="4469493" y="3823752"/>
            <a:ext cx="2156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/>
              <a:t>‘SHARE’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BDCDC5-DB77-4C83-BFA3-48FB3DCF7F6A}"/>
              </a:ext>
            </a:extLst>
          </p:cNvPr>
          <p:cNvSpPr/>
          <p:nvPr/>
        </p:nvSpPr>
        <p:spPr>
          <a:xfrm>
            <a:off x="464234" y="1372949"/>
            <a:ext cx="2700997" cy="21601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3D162F-8B07-4317-BDA5-04ABBAB890F2}"/>
              </a:ext>
            </a:extLst>
          </p:cNvPr>
          <p:cNvSpPr/>
          <p:nvPr/>
        </p:nvSpPr>
        <p:spPr>
          <a:xfrm>
            <a:off x="3165231" y="1372948"/>
            <a:ext cx="2685369" cy="21562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C70E62-E90D-4000-BEBA-CCF57B18DDFF}"/>
              </a:ext>
            </a:extLst>
          </p:cNvPr>
          <p:cNvSpPr/>
          <p:nvPr/>
        </p:nvSpPr>
        <p:spPr>
          <a:xfrm>
            <a:off x="5850600" y="1366922"/>
            <a:ext cx="2491542" cy="21601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51599F7-0644-49AB-8EC8-140419689F61}"/>
              </a:ext>
            </a:extLst>
          </p:cNvPr>
          <p:cNvSpPr/>
          <p:nvPr/>
        </p:nvSpPr>
        <p:spPr>
          <a:xfrm>
            <a:off x="8337798" y="1357587"/>
            <a:ext cx="2799470" cy="21601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9C49AC-B300-4775-8174-17CD7DAFB737}"/>
              </a:ext>
            </a:extLst>
          </p:cNvPr>
          <p:cNvSpPr/>
          <p:nvPr/>
        </p:nvSpPr>
        <p:spPr>
          <a:xfrm>
            <a:off x="464234" y="3531851"/>
            <a:ext cx="2700997" cy="28970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1FC2678-9E3E-46B2-8798-C5235832171F}"/>
              </a:ext>
            </a:extLst>
          </p:cNvPr>
          <p:cNvSpPr/>
          <p:nvPr/>
        </p:nvSpPr>
        <p:spPr>
          <a:xfrm>
            <a:off x="3165231" y="3537718"/>
            <a:ext cx="5172567" cy="2891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822543A-3DB6-4B00-B01A-58C0DDC71B19}"/>
              </a:ext>
            </a:extLst>
          </p:cNvPr>
          <p:cNvSpPr/>
          <p:nvPr/>
        </p:nvSpPr>
        <p:spPr>
          <a:xfrm>
            <a:off x="8353545" y="3517783"/>
            <a:ext cx="2799470" cy="29018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086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9EB476-B3CE-48B9-B9B0-AE77CEC8360E}"/>
              </a:ext>
            </a:extLst>
          </p:cNvPr>
          <p:cNvSpPr txBox="1"/>
          <p:nvPr/>
        </p:nvSpPr>
        <p:spPr>
          <a:xfrm>
            <a:off x="403777" y="2292625"/>
            <a:ext cx="1125109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/>
              <a:t>Now only two kinds of grants:</a:t>
            </a:r>
          </a:p>
          <a:p>
            <a:endParaRPr lang="en-AU" sz="3600" b="1" dirty="0"/>
          </a:p>
          <a:p>
            <a:pPr marL="342900" indent="-342900">
              <a:buAutoNum type="arabicPeriod"/>
            </a:pPr>
            <a:r>
              <a:rPr lang="en-AU" sz="3600" b="1" dirty="0"/>
              <a:t>District Grants  -  small, perhaps up to $4,000</a:t>
            </a:r>
          </a:p>
          <a:p>
            <a:pPr marL="342900" indent="-342900">
              <a:buAutoNum type="arabicPeriod"/>
            </a:pPr>
            <a:endParaRPr lang="en-AU" sz="3600" b="1" dirty="0"/>
          </a:p>
          <a:p>
            <a:pPr marL="342900" indent="-342900">
              <a:buAutoNum type="arabicPeriod"/>
            </a:pPr>
            <a:r>
              <a:rPr lang="en-AU" sz="3600" b="1" dirty="0"/>
              <a:t>Global Grants  -  larger, projects costing at least $30,000; </a:t>
            </a:r>
          </a:p>
          <a:p>
            <a:r>
              <a:rPr lang="en-AU" sz="3600" b="1" dirty="0"/>
              <a:t>	need to have an international partner; </a:t>
            </a:r>
          </a:p>
          <a:p>
            <a:r>
              <a:rPr lang="en-AU" sz="3600" b="1" dirty="0"/>
              <a:t>	must fit into the 6 areas of focus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5C65AF-FFDA-4F90-86C5-2293BF488FD4}"/>
              </a:ext>
            </a:extLst>
          </p:cNvPr>
          <p:cNvSpPr txBox="1"/>
          <p:nvPr/>
        </p:nvSpPr>
        <p:spPr>
          <a:xfrm>
            <a:off x="211015" y="482057"/>
            <a:ext cx="106070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Annual Programs Fund &amp; World Fund to undertake projects</a:t>
            </a:r>
          </a:p>
        </p:txBody>
      </p:sp>
      <p:pic>
        <p:nvPicPr>
          <p:cNvPr id="4" name="Picture 3" descr="RotaryMoE_RGB.png">
            <a:extLst>
              <a:ext uri="{FF2B5EF4-FFF2-40B4-BE49-F238E27FC236}">
                <a16:creationId xmlns:a16="http://schemas.microsoft.com/office/drawing/2014/main" id="{8E12C679-F1CB-475C-901C-4829C161F82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67132" y="182012"/>
            <a:ext cx="1382577" cy="138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02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F7D44BA-733B-40A5-B99B-127D4D566615}"/>
              </a:ext>
            </a:extLst>
          </p:cNvPr>
          <p:cNvSpPr/>
          <p:nvPr/>
        </p:nvSpPr>
        <p:spPr>
          <a:xfrm>
            <a:off x="5793085" y="2377632"/>
            <a:ext cx="1344898" cy="523220"/>
          </a:xfrm>
          <a:prstGeom prst="rect">
            <a:avLst/>
          </a:prstGeom>
          <a:solidFill>
            <a:srgbClr val="FFAFD7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469B07-C189-4A27-A571-FBE1BB0D20AE}"/>
              </a:ext>
            </a:extLst>
          </p:cNvPr>
          <p:cNvSpPr/>
          <p:nvPr/>
        </p:nvSpPr>
        <p:spPr>
          <a:xfrm>
            <a:off x="7137983" y="979098"/>
            <a:ext cx="2699400" cy="498731"/>
          </a:xfrm>
          <a:prstGeom prst="rect">
            <a:avLst/>
          </a:prstGeom>
          <a:solidFill>
            <a:srgbClr val="FFAFD7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C537CA0-8FCC-432B-B804-D7354B42B105}"/>
              </a:ext>
            </a:extLst>
          </p:cNvPr>
          <p:cNvSpPr/>
          <p:nvPr/>
        </p:nvSpPr>
        <p:spPr>
          <a:xfrm>
            <a:off x="3411308" y="312922"/>
            <a:ext cx="5720165" cy="606196"/>
          </a:xfrm>
          <a:prstGeom prst="rect">
            <a:avLst/>
          </a:prstGeom>
          <a:solidFill>
            <a:srgbClr val="FFAFD7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/>
          <p:cNvSpPr txBox="1"/>
          <p:nvPr/>
        </p:nvSpPr>
        <p:spPr>
          <a:xfrm>
            <a:off x="318052" y="995023"/>
            <a:ext cx="11287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AU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US $92,000 contributed by D9650 clubs to the Annual Prog Fund in 2014-15</a:t>
            </a:r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2377684" y="2196535"/>
            <a:ext cx="2016224" cy="1015663"/>
          </a:xfrm>
          <a:prstGeom prst="rect">
            <a:avLst/>
          </a:prstGeom>
          <a:solidFill>
            <a:srgbClr val="FFFF66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AU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50%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A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 D9650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A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$46,000</a:t>
            </a:r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8472265" y="2131241"/>
            <a:ext cx="2016224" cy="1015663"/>
          </a:xfrm>
          <a:prstGeom prst="rect">
            <a:avLst/>
          </a:prstGeom>
          <a:solidFill>
            <a:srgbClr val="99CCFF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AU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50%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A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 World fund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A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$46,000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1758136" y="3485986"/>
            <a:ext cx="3063550" cy="1323439"/>
          </a:xfrm>
          <a:prstGeom prst="rect">
            <a:avLst/>
          </a:prstGeom>
          <a:solidFill>
            <a:srgbClr val="FFFF66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000" b="1" dirty="0">
                <a:latin typeface="Arial" pitchFamily="34" charset="0"/>
                <a:cs typeface="Arial" pitchFamily="34" charset="0"/>
              </a:rPr>
              <a:t>District controlled</a:t>
            </a:r>
          </a:p>
          <a:p>
            <a:pPr algn="ctr"/>
            <a:r>
              <a:rPr lang="en-AU" sz="2000" b="1" dirty="0">
                <a:latin typeface="Arial" pitchFamily="34" charset="0"/>
                <a:cs typeface="Arial" pitchFamily="34" charset="0"/>
              </a:rPr>
              <a:t>(District Designated Fund)</a:t>
            </a:r>
          </a:p>
          <a:p>
            <a:pPr algn="ctr"/>
            <a:r>
              <a:rPr lang="en-AU" sz="2000" b="1" dirty="0">
                <a:latin typeface="Arial" pitchFamily="34" charset="0"/>
                <a:cs typeface="Arial" pitchFamily="34" charset="0"/>
              </a:rPr>
              <a:t>DDF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40217" y="3433116"/>
            <a:ext cx="2880320" cy="400110"/>
          </a:xfrm>
          <a:prstGeom prst="rect">
            <a:avLst/>
          </a:prstGeom>
          <a:solidFill>
            <a:srgbClr val="99CCFF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000" b="1" dirty="0">
                <a:latin typeface="Arial" pitchFamily="34" charset="0"/>
                <a:cs typeface="Arial" pitchFamily="34" charset="0"/>
              </a:rPr>
              <a:t>Trustees controlled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90798" y="5179884"/>
            <a:ext cx="2180536" cy="646331"/>
          </a:xfrm>
          <a:prstGeom prst="rect">
            <a:avLst/>
          </a:prstGeom>
          <a:solidFill>
            <a:srgbClr val="FF9933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latin typeface="Arial" pitchFamily="34" charset="0"/>
                <a:cs typeface="Arial" pitchFamily="34" charset="0"/>
              </a:rPr>
              <a:t>District Grants</a:t>
            </a:r>
          </a:p>
          <a:p>
            <a:pPr algn="ctr"/>
            <a:r>
              <a:rPr lang="en-AU" b="1" dirty="0">
                <a:latin typeface="Arial" pitchFamily="34" charset="0"/>
                <a:cs typeface="Arial" pitchFamily="34" charset="0"/>
              </a:rPr>
              <a:t>$23,000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63636" y="5196657"/>
            <a:ext cx="2232248" cy="646331"/>
          </a:xfrm>
          <a:prstGeom prst="rect">
            <a:avLst/>
          </a:prstGeom>
          <a:solidFill>
            <a:srgbClr val="3399FF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latin typeface="Arial" pitchFamily="34" charset="0"/>
                <a:cs typeface="Arial" pitchFamily="34" charset="0"/>
              </a:rPr>
              <a:t>Global Grants</a:t>
            </a:r>
          </a:p>
          <a:p>
            <a:pPr algn="ctr"/>
            <a:r>
              <a:rPr lang="en-AU" b="1" dirty="0">
                <a:latin typeface="Arial" pitchFamily="34" charset="0"/>
                <a:cs typeface="Arial" pitchFamily="34" charset="0"/>
              </a:rPr>
              <a:t>$ 23,000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915083" y="4249772"/>
            <a:ext cx="1728192" cy="646331"/>
          </a:xfrm>
          <a:prstGeom prst="rect">
            <a:avLst/>
          </a:prstGeom>
          <a:solidFill>
            <a:srgbClr val="3399FF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latin typeface="Arial" pitchFamily="34" charset="0"/>
                <a:cs typeface="Arial" pitchFamily="34" charset="0"/>
              </a:rPr>
              <a:t>Global</a:t>
            </a:r>
          </a:p>
          <a:p>
            <a:pPr algn="ctr"/>
            <a:r>
              <a:rPr lang="en-AU" b="1" dirty="0">
                <a:latin typeface="Arial" pitchFamily="34" charset="0"/>
                <a:cs typeface="Arial" pitchFamily="34" charset="0"/>
              </a:rPr>
              <a:t>Grants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65434" y="2377632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‘SHARE</a:t>
            </a:r>
            <a:r>
              <a:rPr lang="en-AU" sz="2400" b="1" dirty="0"/>
              <a:t>’</a:t>
            </a:r>
          </a:p>
        </p:txBody>
      </p:sp>
      <p:cxnSp>
        <p:nvCxnSpPr>
          <p:cNvPr id="17" name="Straight Arrow Connector 16"/>
          <p:cNvCxnSpPr>
            <a:cxnSpLocks/>
          </p:cNvCxnSpPr>
          <p:nvPr/>
        </p:nvCxnSpPr>
        <p:spPr>
          <a:xfrm>
            <a:off x="3498223" y="3266480"/>
            <a:ext cx="0" cy="219506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9480377" y="3196255"/>
            <a:ext cx="0" cy="219506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cxnSpLocks/>
          </p:cNvCxnSpPr>
          <p:nvPr/>
        </p:nvCxnSpPr>
        <p:spPr>
          <a:xfrm>
            <a:off x="4393908" y="4711051"/>
            <a:ext cx="271729" cy="487685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2481066" y="4796941"/>
            <a:ext cx="288032" cy="363522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cxnSpLocks/>
          </p:cNvCxnSpPr>
          <p:nvPr/>
        </p:nvCxnSpPr>
        <p:spPr>
          <a:xfrm>
            <a:off x="9674334" y="3923968"/>
            <a:ext cx="0" cy="325804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367494" y="6042750"/>
            <a:ext cx="4144298" cy="43088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200" b="1" dirty="0"/>
              <a:t>Rollover of $90,000 available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980489" y="5704196"/>
            <a:ext cx="4624663" cy="769441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200" b="1" dirty="0"/>
              <a:t>When matched by World Fund this can become  $200,000!!</a:t>
            </a:r>
            <a:endParaRPr lang="en-AU" sz="22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791BB34-21AB-47BC-B87D-AAF049AB4AB0}"/>
              </a:ext>
            </a:extLst>
          </p:cNvPr>
          <p:cNvSpPr txBox="1"/>
          <p:nvPr/>
        </p:nvSpPr>
        <p:spPr>
          <a:xfrm>
            <a:off x="318052" y="239219"/>
            <a:ext cx="10349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does the Annual Programs/World Fund work?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BD246B-A3D1-44B2-AFF9-FE8C109AABFF}"/>
              </a:ext>
            </a:extLst>
          </p:cNvPr>
          <p:cNvSpPr txBox="1"/>
          <p:nvPr/>
        </p:nvSpPr>
        <p:spPr>
          <a:xfrm>
            <a:off x="5961602" y="3914106"/>
            <a:ext cx="2664296" cy="1200329"/>
          </a:xfrm>
          <a:prstGeom prst="rect">
            <a:avLst/>
          </a:prstGeom>
          <a:solidFill>
            <a:srgbClr val="3399FF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latin typeface="Arial" pitchFamily="34" charset="0"/>
                <a:cs typeface="Arial" pitchFamily="34" charset="0"/>
              </a:rPr>
              <a:t>Will match </a:t>
            </a:r>
          </a:p>
          <a:p>
            <a:pPr algn="ctr"/>
            <a:r>
              <a:rPr lang="en-AU" b="1" dirty="0">
                <a:latin typeface="Arial" pitchFamily="34" charset="0"/>
                <a:cs typeface="Arial" pitchFamily="34" charset="0"/>
              </a:rPr>
              <a:t>DDF $1 for $1 </a:t>
            </a:r>
          </a:p>
          <a:p>
            <a:pPr algn="ctr"/>
            <a:r>
              <a:rPr lang="en-AU" b="1" dirty="0">
                <a:latin typeface="Arial" pitchFamily="34" charset="0"/>
                <a:cs typeface="Arial" pitchFamily="34" charset="0"/>
              </a:rPr>
              <a:t>and </a:t>
            </a:r>
          </a:p>
          <a:p>
            <a:pPr algn="ctr"/>
            <a:r>
              <a:rPr lang="en-AU" b="1" dirty="0">
                <a:latin typeface="Arial" pitchFamily="34" charset="0"/>
                <a:cs typeface="Arial" pitchFamily="34" charset="0"/>
              </a:rPr>
              <a:t>club money 50c for $1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7692B15-2A84-4790-B055-AE7167DD717B}"/>
              </a:ext>
            </a:extLst>
          </p:cNvPr>
          <p:cNvSpPr txBox="1"/>
          <p:nvPr/>
        </p:nvSpPr>
        <p:spPr>
          <a:xfrm>
            <a:off x="2602523" y="1561656"/>
            <a:ext cx="7413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MONEY IS INVESTED FOR 3 YEARS</a:t>
            </a:r>
          </a:p>
        </p:txBody>
      </p:sp>
      <p:sp>
        <p:nvSpPr>
          <p:cNvPr id="32" name="Cross 31"/>
          <p:cNvSpPr/>
          <p:nvPr/>
        </p:nvSpPr>
        <p:spPr>
          <a:xfrm>
            <a:off x="5737134" y="4893227"/>
            <a:ext cx="308876" cy="286657"/>
          </a:xfrm>
          <a:prstGeom prst="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14F611D-5570-4572-AF63-57977F69535A}"/>
              </a:ext>
            </a:extLst>
          </p:cNvPr>
          <p:cNvCxnSpPr>
            <a:cxnSpLocks/>
            <a:endCxn id="2" idx="3"/>
          </p:cNvCxnSpPr>
          <p:nvPr/>
        </p:nvCxnSpPr>
        <p:spPr>
          <a:xfrm flipH="1">
            <a:off x="8625898" y="4495144"/>
            <a:ext cx="289185" cy="19127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707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  <p:bldP spid="5" grpId="0"/>
      <p:bldP spid="6" grpId="0" animBg="1"/>
      <p:bldP spid="7" grpId="0" animBg="1"/>
      <p:bldP spid="8" grpId="0" animBg="1"/>
      <p:bldP spid="9" grpId="0" animBg="1"/>
      <p:bldP spid="13" grpId="0" animBg="1"/>
      <p:bldP spid="14" grpId="0" animBg="1"/>
      <p:bldP spid="15" grpId="0" animBg="1"/>
      <p:bldP spid="16" grpId="0"/>
      <p:bldP spid="25" grpId="0" animBg="1"/>
      <p:bldP spid="39" grpId="0" animBg="1"/>
      <p:bldP spid="2" grpId="0" animBg="1"/>
      <p:bldP spid="36" grpId="0"/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7F54B05-482C-4FD4-BFF3-45DFE3C71BDE}"/>
              </a:ext>
            </a:extLst>
          </p:cNvPr>
          <p:cNvSpPr txBox="1"/>
          <p:nvPr/>
        </p:nvSpPr>
        <p:spPr>
          <a:xfrm>
            <a:off x="1295295" y="603507"/>
            <a:ext cx="94654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apply for grants?</a:t>
            </a:r>
          </a:p>
        </p:txBody>
      </p:sp>
      <p:pic>
        <p:nvPicPr>
          <p:cNvPr id="3" name="Picture 2" descr="RotaryMoE_RGB.png">
            <a:extLst>
              <a:ext uri="{FF2B5EF4-FFF2-40B4-BE49-F238E27FC236}">
                <a16:creationId xmlns:a16="http://schemas.microsoft.com/office/drawing/2014/main" id="{7B1F0BA4-2BDE-4119-9D41-74BDCB61FDA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67132" y="182012"/>
            <a:ext cx="1382577" cy="13825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C547ED3-253E-4FC9-ACA6-BC87F358A5A5}"/>
              </a:ext>
            </a:extLst>
          </p:cNvPr>
          <p:cNvSpPr txBox="1"/>
          <p:nvPr/>
        </p:nvSpPr>
        <p:spPr>
          <a:xfrm>
            <a:off x="1205948" y="1669774"/>
            <a:ext cx="9554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AU" sz="3200" b="1" dirty="0"/>
              <a:t>District Grants      -    forms on District website</a:t>
            </a:r>
          </a:p>
        </p:txBody>
      </p:sp>
    </p:spTree>
    <p:extLst>
      <p:ext uri="{BB962C8B-B14F-4D97-AF65-F5344CB8AC3E}">
        <p14:creationId xmlns:p14="http://schemas.microsoft.com/office/powerpoint/2010/main" val="195808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50C26C-086C-4D83-B5CE-61C60E83F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7" y="138112"/>
            <a:ext cx="11896725" cy="65817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EEC3996-82F7-45C4-9DD2-24B940525953}"/>
              </a:ext>
            </a:extLst>
          </p:cNvPr>
          <p:cNvSpPr/>
          <p:nvPr/>
        </p:nvSpPr>
        <p:spPr>
          <a:xfrm>
            <a:off x="5168348" y="1338470"/>
            <a:ext cx="1179443" cy="75537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C94FA64-2A20-46CD-9AE4-D16592C93841}"/>
              </a:ext>
            </a:extLst>
          </p:cNvPr>
          <p:cNvSpPr/>
          <p:nvPr/>
        </p:nvSpPr>
        <p:spPr>
          <a:xfrm>
            <a:off x="821634" y="0"/>
            <a:ext cx="2040835" cy="51683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4197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50C26C-086C-4D83-B5CE-61C60E83F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7" y="138112"/>
            <a:ext cx="11896725" cy="65817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EEC3996-82F7-45C4-9DD2-24B940525953}"/>
              </a:ext>
            </a:extLst>
          </p:cNvPr>
          <p:cNvSpPr/>
          <p:nvPr/>
        </p:nvSpPr>
        <p:spPr>
          <a:xfrm>
            <a:off x="5168348" y="1338470"/>
            <a:ext cx="1179443" cy="75537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99C23D-E9AE-45B1-AD17-80B014514663}"/>
              </a:ext>
            </a:extLst>
          </p:cNvPr>
          <p:cNvSpPr txBox="1"/>
          <p:nvPr/>
        </p:nvSpPr>
        <p:spPr>
          <a:xfrm>
            <a:off x="2902224" y="2199861"/>
            <a:ext cx="6326181" cy="300082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AU" sz="1600" b="1" dirty="0">
                <a:solidFill>
                  <a:schemeClr val="bg1"/>
                </a:solidFill>
              </a:rPr>
              <a:t>District Directory &amp; committees         District strategic plan    </a:t>
            </a:r>
          </a:p>
          <a:p>
            <a:pPr>
              <a:lnSpc>
                <a:spcPct val="150000"/>
              </a:lnSpc>
            </a:pPr>
            <a:r>
              <a:rPr lang="en-AU" sz="1600" b="1" dirty="0">
                <a:solidFill>
                  <a:schemeClr val="bg1"/>
                </a:solidFill>
              </a:rPr>
              <a:t>District committees alphabetical         Rotary International president</a:t>
            </a:r>
          </a:p>
          <a:p>
            <a:pPr>
              <a:lnSpc>
                <a:spcPct val="150000"/>
              </a:lnSpc>
            </a:pPr>
            <a:r>
              <a:rPr lang="en-AU" sz="1600" b="1" dirty="0">
                <a:solidFill>
                  <a:schemeClr val="bg1"/>
                </a:solidFill>
              </a:rPr>
              <a:t>Directory of District leaders                  District Governor Elect &amp; nominee</a:t>
            </a:r>
          </a:p>
          <a:p>
            <a:pPr>
              <a:lnSpc>
                <a:spcPct val="150000"/>
              </a:lnSpc>
            </a:pPr>
            <a:r>
              <a:rPr lang="en-AU" sz="1600" b="1" dirty="0">
                <a:solidFill>
                  <a:schemeClr val="bg1"/>
                </a:solidFill>
              </a:rPr>
              <a:t>District Governor                                     Assistant Governors 2017-18</a:t>
            </a:r>
          </a:p>
          <a:p>
            <a:pPr>
              <a:lnSpc>
                <a:spcPct val="150000"/>
              </a:lnSpc>
            </a:pPr>
            <a:r>
              <a:rPr lang="en-AU" sz="1600" b="1" dirty="0">
                <a:solidFill>
                  <a:schemeClr val="bg1"/>
                </a:solidFill>
              </a:rPr>
              <a:t>Assistant governors                                 Council on legislation 2019</a:t>
            </a:r>
          </a:p>
          <a:p>
            <a:pPr>
              <a:lnSpc>
                <a:spcPct val="150000"/>
              </a:lnSpc>
            </a:pPr>
            <a:r>
              <a:rPr lang="en-AU" sz="1600" b="1" dirty="0">
                <a:solidFill>
                  <a:schemeClr val="bg1"/>
                </a:solidFill>
              </a:rPr>
              <a:t>Rotary web links                                      Past District Governors</a:t>
            </a:r>
          </a:p>
          <a:p>
            <a:pPr>
              <a:lnSpc>
                <a:spcPct val="150000"/>
              </a:lnSpc>
            </a:pPr>
            <a:r>
              <a:rPr lang="en-AU" sz="1600" b="1" dirty="0">
                <a:solidFill>
                  <a:schemeClr val="bg1"/>
                </a:solidFill>
              </a:rPr>
              <a:t>Documents Library                                  History</a:t>
            </a:r>
          </a:p>
          <a:p>
            <a:endParaRPr lang="en-AU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5CDCA1-4E1D-482C-868C-05EF63D49557}"/>
              </a:ext>
            </a:extLst>
          </p:cNvPr>
          <p:cNvSpPr/>
          <p:nvPr/>
        </p:nvSpPr>
        <p:spPr>
          <a:xfrm>
            <a:off x="2475913" y="4360985"/>
            <a:ext cx="2579893" cy="67524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6184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810735-41F8-427A-852B-A51682DFF5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12" y="214312"/>
            <a:ext cx="11687175" cy="64293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AF22829-11B3-40C6-ACF2-8F9719D6A824}"/>
              </a:ext>
            </a:extLst>
          </p:cNvPr>
          <p:cNvSpPr/>
          <p:nvPr/>
        </p:nvSpPr>
        <p:spPr>
          <a:xfrm>
            <a:off x="874643" y="2425148"/>
            <a:ext cx="6215270" cy="324678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34A160-2F5A-40D9-8AD2-4892BA1E1A9C}"/>
              </a:ext>
            </a:extLst>
          </p:cNvPr>
          <p:cNvSpPr txBox="1"/>
          <p:nvPr/>
        </p:nvSpPr>
        <p:spPr>
          <a:xfrm>
            <a:off x="7447721" y="3140598"/>
            <a:ext cx="2160105" cy="1815882"/>
          </a:xfrm>
          <a:prstGeom prst="rect">
            <a:avLst/>
          </a:prstGeom>
          <a:solidFill>
            <a:srgbClr val="FF4B4B"/>
          </a:solidFill>
        </p:spPr>
        <p:txBody>
          <a:bodyPr wrap="square" rtlCol="0">
            <a:spAutoFit/>
          </a:bodyPr>
          <a:lstStyle/>
          <a:p>
            <a:r>
              <a:rPr lang="en-AU" sz="2800" b="1" dirty="0"/>
              <a:t>Applications due in by the end of October</a:t>
            </a:r>
          </a:p>
        </p:txBody>
      </p:sp>
    </p:spTree>
    <p:extLst>
      <p:ext uri="{BB962C8B-B14F-4D97-AF65-F5344CB8AC3E}">
        <p14:creationId xmlns:p14="http://schemas.microsoft.com/office/powerpoint/2010/main" val="162457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22808" y="1700808"/>
            <a:ext cx="684076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b="1" dirty="0">
                <a:latin typeface="Arial Narrow" pitchFamily="34" charset="0"/>
              </a:rPr>
              <a:t>4 Years  -  55 clubs </a:t>
            </a:r>
          </a:p>
          <a:p>
            <a:pPr algn="ctr"/>
            <a:endParaRPr lang="en-AU" sz="4000" b="1" dirty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r>
              <a:rPr lang="en-AU" sz="4000" b="1" dirty="0">
                <a:latin typeface="Arial Narrow" pitchFamily="34" charset="0"/>
              </a:rPr>
              <a:t>US$180,000  = AU$230,000</a:t>
            </a:r>
          </a:p>
          <a:p>
            <a:pPr algn="ctr"/>
            <a:endParaRPr lang="en-AU" sz="4000" b="1" dirty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r>
              <a:rPr lang="en-AU" sz="4000" b="1" dirty="0">
                <a:latin typeface="Arial Narrow" pitchFamily="34" charset="0"/>
              </a:rPr>
              <a:t>80% in Australia</a:t>
            </a:r>
          </a:p>
          <a:p>
            <a:pPr algn="ctr"/>
            <a:endParaRPr lang="en-AU" sz="4000" b="1" dirty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r>
              <a:rPr lang="en-AU" sz="4000" b="1" dirty="0">
                <a:latin typeface="Arial Narrow" pitchFamily="34" charset="0"/>
              </a:rPr>
              <a:t>20% O/S</a:t>
            </a:r>
            <a:endParaRPr lang="en-AU" sz="3600" b="1" dirty="0"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21564" y="620689"/>
            <a:ext cx="89259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District grants in D9650:</a:t>
            </a:r>
          </a:p>
        </p:txBody>
      </p:sp>
      <p:pic>
        <p:nvPicPr>
          <p:cNvPr id="6" name="Picture 5" descr="http://nnimgt-a.akamaihd.net/transform/v1/crop/frm/storypad-AwqPiia2uZwqnFib7Qkgcg/e839b6cd-3f6c-49c9-9f78-42c81db4e943.JPG/r0_147_6000_3534_w1200_h678_fmax.jpg">
            <a:extLst>
              <a:ext uri="{FF2B5EF4-FFF2-40B4-BE49-F238E27FC236}">
                <a16:creationId xmlns:a16="http://schemas.microsoft.com/office/drawing/2014/main" id="{EFD5D5F1-9368-43B1-A255-D8A5B971A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b="10000"/>
          <a:stretch>
            <a:fillRect/>
          </a:stretch>
        </p:blipFill>
        <p:spPr bwMode="auto">
          <a:xfrm>
            <a:off x="7714079" y="1700808"/>
            <a:ext cx="3951454" cy="20063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Rotarians and artist Paris Norton (third from the right) with the newly erected mural.JPG">
            <a:extLst>
              <a:ext uri="{FF2B5EF4-FFF2-40B4-BE49-F238E27FC236}">
                <a16:creationId xmlns:a16="http://schemas.microsoft.com/office/drawing/2014/main" id="{BFEDB6B2-0A03-418A-8D6D-7CBCA2B9327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contrast="10000"/>
          </a:blip>
          <a:stretch>
            <a:fillRect/>
          </a:stretch>
        </p:blipFill>
        <p:spPr>
          <a:xfrm>
            <a:off x="8851392" y="4217090"/>
            <a:ext cx="2875036" cy="21562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RotaryMoE_RGB.png">
            <a:extLst>
              <a:ext uri="{FF2B5EF4-FFF2-40B4-BE49-F238E27FC236}">
                <a16:creationId xmlns:a16="http://schemas.microsoft.com/office/drawing/2014/main" id="{5A5069BA-7B35-4D69-882C-58805CE4F87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567132" y="182012"/>
            <a:ext cx="1382577" cy="138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73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7F54B05-482C-4FD4-BFF3-45DFE3C71BDE}"/>
              </a:ext>
            </a:extLst>
          </p:cNvPr>
          <p:cNvSpPr txBox="1"/>
          <p:nvPr/>
        </p:nvSpPr>
        <p:spPr>
          <a:xfrm>
            <a:off x="1296590" y="603507"/>
            <a:ext cx="94654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apply for grants</a:t>
            </a:r>
          </a:p>
        </p:txBody>
      </p:sp>
      <p:pic>
        <p:nvPicPr>
          <p:cNvPr id="3" name="Picture 2" descr="RotaryMoE_RGB.png">
            <a:extLst>
              <a:ext uri="{FF2B5EF4-FFF2-40B4-BE49-F238E27FC236}">
                <a16:creationId xmlns:a16="http://schemas.microsoft.com/office/drawing/2014/main" id="{7B1F0BA4-2BDE-4119-9D41-74BDCB61FDA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67132" y="182012"/>
            <a:ext cx="1382577" cy="13825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C547ED3-253E-4FC9-ACA6-BC87F358A5A5}"/>
              </a:ext>
            </a:extLst>
          </p:cNvPr>
          <p:cNvSpPr txBox="1"/>
          <p:nvPr/>
        </p:nvSpPr>
        <p:spPr>
          <a:xfrm>
            <a:off x="1205948" y="1669774"/>
            <a:ext cx="9554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/>
              <a:t>1. District Grants      -       forms on District website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534EEA-0753-4BDD-90DC-495255D87EA7}"/>
              </a:ext>
            </a:extLst>
          </p:cNvPr>
          <p:cNvSpPr txBox="1"/>
          <p:nvPr/>
        </p:nvSpPr>
        <p:spPr>
          <a:xfrm>
            <a:off x="1205947" y="2551375"/>
            <a:ext cx="9554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/>
              <a:t>2. Global Grants       -       forms on RI website</a:t>
            </a:r>
          </a:p>
        </p:txBody>
      </p:sp>
    </p:spTree>
    <p:extLst>
      <p:ext uri="{BB962C8B-B14F-4D97-AF65-F5344CB8AC3E}">
        <p14:creationId xmlns:p14="http://schemas.microsoft.com/office/powerpoint/2010/main" val="3765165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282BAFD-2601-4579-82E2-6DC3DF56C910}"/>
              </a:ext>
            </a:extLst>
          </p:cNvPr>
          <p:cNvSpPr txBox="1"/>
          <p:nvPr/>
        </p:nvSpPr>
        <p:spPr>
          <a:xfrm>
            <a:off x="1081124" y="592058"/>
            <a:ext cx="94654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b="1" dirty="0"/>
              <a:t>1. What is the Foundation?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89A973-5CAB-435C-BB8E-5111660A6F87}"/>
              </a:ext>
            </a:extLst>
          </p:cNvPr>
          <p:cNvSpPr txBox="1"/>
          <p:nvPr/>
        </p:nvSpPr>
        <p:spPr>
          <a:xfrm>
            <a:off x="1081124" y="1463278"/>
            <a:ext cx="94654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b="1" dirty="0"/>
              <a:t>2. How is the Foundation structured &amp; 			how does it operate?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F8A8E2-7621-44B9-9387-0C15CA5CC62D}"/>
              </a:ext>
            </a:extLst>
          </p:cNvPr>
          <p:cNvSpPr txBox="1"/>
          <p:nvPr/>
        </p:nvSpPr>
        <p:spPr>
          <a:xfrm>
            <a:off x="967401" y="2981606"/>
            <a:ext cx="94654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b="1" dirty="0"/>
              <a:t>3. How to apply for grants?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51C476-3379-45F3-A6B8-0CAD89673668}"/>
              </a:ext>
            </a:extLst>
          </p:cNvPr>
          <p:cNvSpPr txBox="1"/>
          <p:nvPr/>
        </p:nvSpPr>
        <p:spPr>
          <a:xfrm>
            <a:off x="967401" y="3954604"/>
            <a:ext cx="103118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b="1" dirty="0"/>
              <a:t>4. Why it is good to support </a:t>
            </a:r>
          </a:p>
          <a:p>
            <a:r>
              <a:rPr lang="en-AU" sz="4400" b="1" dirty="0"/>
              <a:t>		the Foundation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58A5E3-8723-47D5-832B-AB9407C45440}"/>
              </a:ext>
            </a:extLst>
          </p:cNvPr>
          <p:cNvSpPr txBox="1"/>
          <p:nvPr/>
        </p:nvSpPr>
        <p:spPr>
          <a:xfrm>
            <a:off x="946526" y="5431155"/>
            <a:ext cx="103118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b="1" dirty="0"/>
              <a:t>5. How to provide support</a:t>
            </a:r>
          </a:p>
        </p:txBody>
      </p:sp>
      <p:pic>
        <p:nvPicPr>
          <p:cNvPr id="7" name="Picture 6" descr="RotaryMoE_RGB.png">
            <a:extLst>
              <a:ext uri="{FF2B5EF4-FFF2-40B4-BE49-F238E27FC236}">
                <a16:creationId xmlns:a16="http://schemas.microsoft.com/office/drawing/2014/main" id="{257B466C-CB2C-4257-8D85-9FD7B6EFB6F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67132" y="182012"/>
            <a:ext cx="1382577" cy="1382577"/>
          </a:xfrm>
          <a:prstGeom prst="rect">
            <a:avLst/>
          </a:prstGeom>
        </p:spPr>
      </p:pic>
      <p:pic>
        <p:nvPicPr>
          <p:cNvPr id="8" name="Picture 1" descr="C:\Users\Ken\Desktop\Indian project pics\12717886_1063166633743485_2203210399521687829_n.jpg">
            <a:extLst>
              <a:ext uri="{FF2B5EF4-FFF2-40B4-BE49-F238E27FC236}">
                <a16:creationId xmlns:a16="http://schemas.microsoft.com/office/drawing/2014/main" id="{7B5BDA42-8B99-4889-962D-532ADB715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22666" y="3011607"/>
            <a:ext cx="2608678" cy="3478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68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441FFE-912C-43CD-9A90-7185A2D230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8417"/>
            <a:ext cx="12192000" cy="644959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21031BF-EEE9-4B77-BA83-EA6CFD804B73}"/>
              </a:ext>
            </a:extLst>
          </p:cNvPr>
          <p:cNvSpPr/>
          <p:nvPr/>
        </p:nvSpPr>
        <p:spPr>
          <a:xfrm>
            <a:off x="820843" y="122830"/>
            <a:ext cx="2305878" cy="51683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8132D31-B3AF-40E8-A9B6-A4FB04D5DB44}"/>
              </a:ext>
            </a:extLst>
          </p:cNvPr>
          <p:cNvSpPr/>
          <p:nvPr/>
        </p:nvSpPr>
        <p:spPr>
          <a:xfrm>
            <a:off x="5857461" y="516835"/>
            <a:ext cx="1179443" cy="68911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6859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D0686E5-71DF-476F-99FC-E9A02C2C23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796"/>
            <a:ext cx="12192000" cy="664240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2640FA2-9E98-44BC-B2C9-D07B328018E2}"/>
              </a:ext>
            </a:extLst>
          </p:cNvPr>
          <p:cNvSpPr/>
          <p:nvPr/>
        </p:nvSpPr>
        <p:spPr>
          <a:xfrm>
            <a:off x="6428096" y="1241946"/>
            <a:ext cx="1992573" cy="94169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80555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D0686E5-71DF-476F-99FC-E9A02C2C23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796"/>
            <a:ext cx="12192000" cy="66424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FE546BA-0ED1-4DA3-97A5-6B61F22A07CF}"/>
              </a:ext>
            </a:extLst>
          </p:cNvPr>
          <p:cNvSpPr txBox="1"/>
          <p:nvPr/>
        </p:nvSpPr>
        <p:spPr>
          <a:xfrm>
            <a:off x="0" y="1865865"/>
            <a:ext cx="12099235" cy="28007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dirty="0"/>
              <a:t>	</a:t>
            </a:r>
            <a:r>
              <a:rPr lang="en-AU" sz="2000" b="1" dirty="0"/>
              <a:t>Apply for grants			      Give					About</a:t>
            </a:r>
          </a:p>
          <a:p>
            <a:r>
              <a:rPr lang="en-AU" sz="2000" b="1" dirty="0"/>
              <a:t>	</a:t>
            </a:r>
          </a:p>
          <a:p>
            <a:r>
              <a:rPr lang="en-AU" sz="2000" b="1" dirty="0"/>
              <a:t>	</a:t>
            </a:r>
            <a:r>
              <a:rPr lang="en-AU" sz="2000" dirty="0"/>
              <a:t>District grants			       Ways to Give				</a:t>
            </a:r>
            <a:r>
              <a:rPr lang="en-AU" sz="2000" b="1" dirty="0"/>
              <a:t>Foundation centennial</a:t>
            </a:r>
            <a:endParaRPr lang="en-AU" sz="2000" dirty="0"/>
          </a:p>
          <a:p>
            <a:r>
              <a:rPr lang="en-AU" sz="2000" b="1" dirty="0"/>
              <a:t>	</a:t>
            </a:r>
          </a:p>
          <a:p>
            <a:r>
              <a:rPr lang="en-AU" sz="2000" b="1" dirty="0"/>
              <a:t>	</a:t>
            </a:r>
            <a:r>
              <a:rPr lang="en-AU" sz="2000" dirty="0"/>
              <a:t>Global grants			       Planned Giving			</a:t>
            </a:r>
            <a:r>
              <a:rPr lang="en-AU" sz="2000" b="1" dirty="0"/>
              <a:t>Foundation reports</a:t>
            </a:r>
          </a:p>
          <a:p>
            <a:endParaRPr lang="en-AU" sz="2000" b="1" dirty="0"/>
          </a:p>
          <a:p>
            <a:r>
              <a:rPr lang="en-AU" sz="2000" b="1" dirty="0"/>
              <a:t>	</a:t>
            </a:r>
            <a:r>
              <a:rPr lang="en-AU" sz="2000" dirty="0"/>
              <a:t>Grant </a:t>
            </a:r>
            <a:r>
              <a:rPr lang="en-AU" sz="2000" dirty="0" err="1"/>
              <a:t>center</a:t>
            </a:r>
            <a:r>
              <a:rPr lang="en-AU" sz="2000" dirty="0"/>
              <a:t>			       Donor recognition			</a:t>
            </a:r>
            <a:r>
              <a:rPr lang="en-AU" sz="2000" b="1" dirty="0"/>
              <a:t>History</a:t>
            </a:r>
            <a:endParaRPr lang="en-AU" sz="2000" dirty="0"/>
          </a:p>
          <a:p>
            <a:endParaRPr lang="en-AU" dirty="0"/>
          </a:p>
          <a:p>
            <a:endParaRPr lang="en-AU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9509C6-2FAB-4FD0-ADF3-24217ED3BCB9}"/>
              </a:ext>
            </a:extLst>
          </p:cNvPr>
          <p:cNvSpPr/>
          <p:nvPr/>
        </p:nvSpPr>
        <p:spPr>
          <a:xfrm>
            <a:off x="854765" y="3495259"/>
            <a:ext cx="2014330" cy="80838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AC7C6C-7FBD-4AED-B082-C8246697468E}"/>
              </a:ext>
            </a:extLst>
          </p:cNvPr>
          <p:cNvSpPr txBox="1"/>
          <p:nvPr/>
        </p:nvSpPr>
        <p:spPr>
          <a:xfrm>
            <a:off x="4118826" y="1968840"/>
            <a:ext cx="7599562" cy="2246769"/>
          </a:xfrm>
          <a:prstGeom prst="rect">
            <a:avLst/>
          </a:prstGeom>
          <a:solidFill>
            <a:srgbClr val="FF5353"/>
          </a:solidFill>
        </p:spPr>
        <p:txBody>
          <a:bodyPr wrap="square" rtlCol="0">
            <a:spAutoFit/>
          </a:bodyPr>
          <a:lstStyle/>
          <a:p>
            <a:endParaRPr lang="en-AU" sz="2800" b="1" dirty="0"/>
          </a:p>
          <a:p>
            <a:pPr algn="ctr"/>
            <a:r>
              <a:rPr lang="en-AU" sz="2800" b="1" dirty="0"/>
              <a:t>Applications any time but approach District committee first to determine how much DDF might be available</a:t>
            </a:r>
          </a:p>
          <a:p>
            <a:endParaRPr lang="en-AU" sz="2800" b="1" dirty="0"/>
          </a:p>
        </p:txBody>
      </p:sp>
    </p:spTree>
    <p:extLst>
      <p:ext uri="{BB962C8B-B14F-4D97-AF65-F5344CB8AC3E}">
        <p14:creationId xmlns:p14="http://schemas.microsoft.com/office/powerpoint/2010/main" val="402949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sweetwatertx.clubwizard.com/IMUpload/Areas_of_foc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6295" y="2996952"/>
            <a:ext cx="2282847" cy="165618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847528" y="2636913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Narrow" pitchFamily="34" charset="0"/>
              </a:rPr>
              <a:t>Peace &amp; conflict resolution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64152" y="2276872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Narrow" pitchFamily="34" charset="0"/>
              </a:rPr>
              <a:t>Water &amp; sanitation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64152" y="4437113"/>
            <a:ext cx="3024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Narrow" pitchFamily="34" charset="0"/>
              </a:rPr>
              <a:t>Economic &amp; </a:t>
            </a:r>
          </a:p>
          <a:p>
            <a:pPr algn="ctr"/>
            <a:r>
              <a:rPr lang="en-AU" sz="28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Narrow" pitchFamily="34" charset="0"/>
              </a:rPr>
              <a:t>community </a:t>
            </a:r>
            <a:r>
              <a:rPr lang="en-AU" sz="2800" b="1" dirty="0" err="1">
                <a:ln w="18000">
                  <a:solidFill>
                    <a:schemeClr val="bg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Narrow" pitchFamily="34" charset="0"/>
              </a:rPr>
              <a:t>devt</a:t>
            </a:r>
            <a:endParaRPr lang="en-AU" sz="2800" b="1" dirty="0">
              <a:ln w="18000">
                <a:solidFill>
                  <a:schemeClr val="bg1"/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0" y="4797153"/>
            <a:ext cx="2808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Narrow" pitchFamily="34" charset="0"/>
              </a:rPr>
              <a:t>Maternal &amp; child health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439816" y="3068960"/>
            <a:ext cx="432048" cy="21602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5447928" y="4653136"/>
            <a:ext cx="360040" cy="50405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cxnSpLocks/>
          </p:cNvCxnSpPr>
          <p:nvPr/>
        </p:nvCxnSpPr>
        <p:spPr>
          <a:xfrm flipH="1" flipV="1">
            <a:off x="7176120" y="4653136"/>
            <a:ext cx="523517" cy="36004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7139142" y="3032957"/>
            <a:ext cx="432048" cy="43204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735960" y="2348880"/>
            <a:ext cx="72008" cy="57606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cxnSpLocks/>
          </p:cNvCxnSpPr>
          <p:nvPr/>
        </p:nvCxnSpPr>
        <p:spPr>
          <a:xfrm flipV="1">
            <a:off x="4295800" y="4293096"/>
            <a:ext cx="576064" cy="224509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5234" name="Picture 2" descr="https://www.rotary.org/sites/default/files/styles/rotary_responsive_280/public/120911_US-PAKSOP_091.jpg?itok=M5rxRlW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6652" y="1180728"/>
            <a:ext cx="1799070" cy="13493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5236" name="Picture 4" descr="https://s3.amazonaws.com/RIProjects/PRDImages/8e9f2b99-d61b-4b20-899d-46b84b4b8671--857c76cb-0bc0-4d8e-b1a3-45f6250c1bf6-1425265-1-SlideShowPhot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72064" y="1006557"/>
            <a:ext cx="1693752" cy="12703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5238" name="Picture 6" descr="http://www.ylrotary.org/images/projects/water_02_sm.jpg"/>
          <p:cNvPicPr>
            <a:picLocks noChangeAspect="1" noChangeArrowheads="1"/>
          </p:cNvPicPr>
          <p:nvPr/>
        </p:nvPicPr>
        <p:blipFill>
          <a:blip r:embed="rId5" cstate="print"/>
          <a:srcRect l="23400" r="19001"/>
          <a:stretch>
            <a:fillRect/>
          </a:stretch>
        </p:blipFill>
        <p:spPr bwMode="auto">
          <a:xfrm>
            <a:off x="9667826" y="2790037"/>
            <a:ext cx="1540742" cy="150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5240" name="Picture 8" descr="http://www.mercyships.org.au/images/capacitybuilding/capacitybuilding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88288" y="5369094"/>
            <a:ext cx="2484784" cy="12574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5242" name="Picture 10" descr="http://static1.squarespace.com/static/5397325de4b0615b21ebcdbe/t/55acfabae4b09c3b60661754/1437399741457/20130516_GT_019.JPG?format=1500w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24335" y="5642271"/>
            <a:ext cx="1823593" cy="12157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5244" name="Picture 12" descr="http://www.orange-rotary.org/images/services/child_health.jpg"/>
          <p:cNvPicPr>
            <a:picLocks noChangeAspect="1" noChangeArrowheads="1"/>
          </p:cNvPicPr>
          <p:nvPr/>
        </p:nvPicPr>
        <p:blipFill>
          <a:blip r:embed="rId8" cstate="print"/>
          <a:srcRect r="8428"/>
          <a:stretch>
            <a:fillRect/>
          </a:stretch>
        </p:blipFill>
        <p:spPr bwMode="auto">
          <a:xfrm>
            <a:off x="650992" y="3617618"/>
            <a:ext cx="2520280" cy="11795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4727848" y="5157193"/>
            <a:ext cx="2808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Narrow" pitchFamily="34" charset="0"/>
              </a:rPr>
              <a:t>Basic education &amp; literacy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95800" y="1124745"/>
            <a:ext cx="22322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Narrow" pitchFamily="34" charset="0"/>
              </a:rPr>
              <a:t>Disease prevention &amp; treatment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F31468F-3666-4C9A-87A0-F0DF02A1FF26}"/>
              </a:ext>
            </a:extLst>
          </p:cNvPr>
          <p:cNvSpPr txBox="1"/>
          <p:nvPr/>
        </p:nvSpPr>
        <p:spPr>
          <a:xfrm>
            <a:off x="1075233" y="219646"/>
            <a:ext cx="94654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Six areas of focus</a:t>
            </a:r>
          </a:p>
        </p:txBody>
      </p:sp>
      <p:pic>
        <p:nvPicPr>
          <p:cNvPr id="24" name="Picture 23" descr="RotaryMoE_RGB.png">
            <a:extLst>
              <a:ext uri="{FF2B5EF4-FFF2-40B4-BE49-F238E27FC236}">
                <a16:creationId xmlns:a16="http://schemas.microsoft.com/office/drawing/2014/main" id="{63E89E9B-418B-4E22-BFC7-D3496F2019EF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438197" y="315268"/>
            <a:ext cx="1382577" cy="138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50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5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5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5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5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C5D36B-1BF7-4B3D-AAEB-28D45A7C3E17}"/>
              </a:ext>
            </a:extLst>
          </p:cNvPr>
          <p:cNvSpPr txBox="1"/>
          <p:nvPr/>
        </p:nvSpPr>
        <p:spPr>
          <a:xfrm>
            <a:off x="490330" y="603507"/>
            <a:ext cx="94654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Global grants underway D9650</a:t>
            </a:r>
          </a:p>
        </p:txBody>
      </p:sp>
      <p:pic>
        <p:nvPicPr>
          <p:cNvPr id="3" name="Picture 2" descr="RotaryMoE_RGB.png">
            <a:extLst>
              <a:ext uri="{FF2B5EF4-FFF2-40B4-BE49-F238E27FC236}">
                <a16:creationId xmlns:a16="http://schemas.microsoft.com/office/drawing/2014/main" id="{DDB2CDD4-135C-4E24-A3B7-6100EEC2727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67132" y="182012"/>
            <a:ext cx="1382577" cy="13825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A14883C-6B89-4DA3-B038-4C5B54F71BF4}"/>
              </a:ext>
            </a:extLst>
          </p:cNvPr>
          <p:cNvSpPr txBox="1"/>
          <p:nvPr/>
        </p:nvSpPr>
        <p:spPr>
          <a:xfrm>
            <a:off x="490330" y="1372948"/>
            <a:ext cx="11569148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AU" sz="2400" b="1" i="1" dirty="0"/>
              <a:t>APPROVED:</a:t>
            </a:r>
          </a:p>
          <a:p>
            <a:pPr lvl="0"/>
            <a:r>
              <a:rPr lang="en-AU" sz="2400" i="1" dirty="0"/>
              <a:t>	ROMAC project  -  Multi district project</a:t>
            </a:r>
            <a:endParaRPr lang="en-AU" sz="2400" dirty="0"/>
          </a:p>
          <a:p>
            <a:pPr lvl="0"/>
            <a:r>
              <a:rPr lang="en-AU" sz="2400" i="1" dirty="0"/>
              <a:t>	Sanitary toilets for girls in schools in India  -  Tamworth</a:t>
            </a:r>
            <a:endParaRPr lang="en-AU" sz="2400" dirty="0"/>
          </a:p>
          <a:p>
            <a:pPr lvl="0"/>
            <a:r>
              <a:rPr lang="en-AU" sz="2400" i="1" dirty="0"/>
              <a:t>	Education and sanitation in </a:t>
            </a:r>
            <a:r>
              <a:rPr lang="en-AU" sz="2400" i="1" dirty="0" err="1"/>
              <a:t>Kharikola</a:t>
            </a:r>
            <a:r>
              <a:rPr lang="en-AU" sz="2400" i="1" dirty="0"/>
              <a:t>, Nepal  -  Port Macquarie Sunrise</a:t>
            </a:r>
            <a:endParaRPr lang="en-AU" sz="2400" dirty="0"/>
          </a:p>
          <a:p>
            <a:pPr lvl="0"/>
            <a:r>
              <a:rPr lang="en-AU" sz="2400" i="1" dirty="0"/>
              <a:t>	Ultrasound machine in Brazil  -  Armidale</a:t>
            </a:r>
            <a:endParaRPr lang="en-AU" sz="2400" dirty="0"/>
          </a:p>
          <a:p>
            <a:pPr lvl="0"/>
            <a:r>
              <a:rPr lang="en-AU" sz="2400" i="1" dirty="0"/>
              <a:t>	Latrine block project in Cote d’Ivoire  -  Taree on Manning</a:t>
            </a:r>
            <a:endParaRPr lang="en-AU" sz="2400" dirty="0"/>
          </a:p>
          <a:p>
            <a:pPr lvl="0"/>
            <a:r>
              <a:rPr lang="en-AU" sz="2400" i="1" dirty="0"/>
              <a:t>	Vishwa Bharti Rotary School, </a:t>
            </a:r>
            <a:r>
              <a:rPr lang="en-AU" sz="2400" i="1" dirty="0" err="1"/>
              <a:t>Shamshabad</a:t>
            </a:r>
            <a:r>
              <a:rPr lang="en-AU" sz="2400" i="1" dirty="0"/>
              <a:t>, India - Renovation Project  -  Taree North</a:t>
            </a:r>
          </a:p>
          <a:p>
            <a:r>
              <a:rPr lang="en-AU" sz="2400" i="1" dirty="0"/>
              <a:t>	Potable drinking water in schools in India  -  District Centenary project</a:t>
            </a:r>
            <a:endParaRPr lang="en-AU" sz="2400" dirty="0"/>
          </a:p>
          <a:p>
            <a:pPr lvl="0"/>
            <a:endParaRPr lang="en-AU" sz="2400" b="1" i="1" dirty="0"/>
          </a:p>
          <a:p>
            <a:pPr lvl="0"/>
            <a:r>
              <a:rPr lang="en-AU" sz="2400" b="1" i="1" dirty="0"/>
              <a:t>DRAFT:</a:t>
            </a:r>
          </a:p>
          <a:p>
            <a:pPr lvl="0"/>
            <a:r>
              <a:rPr lang="en-AU" sz="2400" i="1" dirty="0"/>
              <a:t>	Medical &amp; Nurse training to Nepal  -  Port Macquarie </a:t>
            </a:r>
            <a:endParaRPr lang="en-AU" sz="2400" dirty="0"/>
          </a:p>
          <a:p>
            <a:pPr lvl="0"/>
            <a:r>
              <a:rPr lang="en-AU" sz="2400" i="1" dirty="0"/>
              <a:t>	Improving student learning in Fiji  -  Nambucca Heads</a:t>
            </a:r>
            <a:endParaRPr lang="en-AU" sz="2400" dirty="0"/>
          </a:p>
          <a:p>
            <a:pPr lvl="0"/>
            <a:r>
              <a:rPr lang="en-AU" sz="2400" i="1" dirty="0"/>
              <a:t>	Salam Children’s Home Bali  -  Wauchope</a:t>
            </a:r>
            <a:endParaRPr lang="en-AU" sz="2400" dirty="0"/>
          </a:p>
          <a:p>
            <a:pPr lvl="0"/>
            <a:r>
              <a:rPr lang="en-AU" sz="2400" i="1" dirty="0"/>
              <a:t>	Maternity Africa Clean water project  -  Armidale Central.</a:t>
            </a:r>
            <a:endParaRPr lang="en-AU" sz="2000" dirty="0"/>
          </a:p>
          <a:p>
            <a:r>
              <a:rPr lang="en-AU" i="1" dirty="0"/>
              <a:t> </a:t>
            </a:r>
            <a:endParaRPr lang="en-AU" dirty="0"/>
          </a:p>
          <a:p>
            <a:pPr lvl="0"/>
            <a:endParaRPr lang="en-AU" b="1" dirty="0"/>
          </a:p>
          <a:p>
            <a:endParaRPr lang="en-AU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DD5EB1-5140-4A36-B16F-3D5E23253926}"/>
              </a:ext>
            </a:extLst>
          </p:cNvPr>
          <p:cNvSpPr/>
          <p:nvPr/>
        </p:nvSpPr>
        <p:spPr>
          <a:xfrm>
            <a:off x="1254218" y="3896139"/>
            <a:ext cx="9144000" cy="62285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6" name="Picture 5" descr="map">
            <a:extLst>
              <a:ext uri="{FF2B5EF4-FFF2-40B4-BE49-F238E27FC236}">
                <a16:creationId xmlns:a16="http://schemas.microsoft.com/office/drawing/2014/main" id="{E8C4E104-5D8E-4A39-B90F-253EEB81F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43827" y="4518991"/>
            <a:ext cx="1655060" cy="2084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B423599-F751-41E7-A680-525CBD450045}"/>
              </a:ext>
            </a:extLst>
          </p:cNvPr>
          <p:cNvCxnSpPr/>
          <p:nvPr/>
        </p:nvCxnSpPr>
        <p:spPr>
          <a:xfrm>
            <a:off x="9513381" y="4417255"/>
            <a:ext cx="884837" cy="54864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190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810735-41F8-427A-852B-A51682DFF5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12" y="214312"/>
            <a:ext cx="11687175" cy="64293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AF22829-11B3-40C6-ACF2-8F9719D6A824}"/>
              </a:ext>
            </a:extLst>
          </p:cNvPr>
          <p:cNvSpPr/>
          <p:nvPr/>
        </p:nvSpPr>
        <p:spPr>
          <a:xfrm>
            <a:off x="874643" y="2425148"/>
            <a:ext cx="6215270" cy="324678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5498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810735-41F8-427A-852B-A51682DFF5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12" y="214312"/>
            <a:ext cx="11687175" cy="64293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AF22829-11B3-40C6-ACF2-8F9719D6A824}"/>
              </a:ext>
            </a:extLst>
          </p:cNvPr>
          <p:cNvSpPr/>
          <p:nvPr/>
        </p:nvSpPr>
        <p:spPr>
          <a:xfrm>
            <a:off x="874643" y="3008242"/>
            <a:ext cx="6215270" cy="74212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34A160-2F5A-40D9-8AD2-4892BA1E1A9C}"/>
              </a:ext>
            </a:extLst>
          </p:cNvPr>
          <p:cNvSpPr txBox="1"/>
          <p:nvPr/>
        </p:nvSpPr>
        <p:spPr>
          <a:xfrm>
            <a:off x="7474225" y="3008242"/>
            <a:ext cx="2160105" cy="2246769"/>
          </a:xfrm>
          <a:prstGeom prst="rect">
            <a:avLst/>
          </a:prstGeom>
          <a:solidFill>
            <a:srgbClr val="FF4B4B"/>
          </a:solidFill>
        </p:spPr>
        <p:txBody>
          <a:bodyPr wrap="square" rtlCol="0">
            <a:spAutoFit/>
          </a:bodyPr>
          <a:lstStyle/>
          <a:p>
            <a:r>
              <a:rPr lang="en-AU" sz="2800" b="1" dirty="0"/>
              <a:t>Online qualification course available soon</a:t>
            </a:r>
          </a:p>
        </p:txBody>
      </p:sp>
    </p:spTree>
    <p:extLst>
      <p:ext uri="{BB962C8B-B14F-4D97-AF65-F5344CB8AC3E}">
        <p14:creationId xmlns:p14="http://schemas.microsoft.com/office/powerpoint/2010/main" val="249871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C42F538-5310-4C34-B78A-9B37D65A4E11}"/>
              </a:ext>
            </a:extLst>
          </p:cNvPr>
          <p:cNvSpPr txBox="1"/>
          <p:nvPr/>
        </p:nvSpPr>
        <p:spPr>
          <a:xfrm>
            <a:off x="569743" y="1919514"/>
            <a:ext cx="109697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/>
              <a:t>1.  </a:t>
            </a:r>
            <a:r>
              <a:rPr lang="en-AU" sz="4000" b="1" dirty="0"/>
              <a:t>Highly regarded for effectiveness &amp; transparency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C5D36B-1BF7-4B3D-AAEB-28D45A7C3E17}"/>
              </a:ext>
            </a:extLst>
          </p:cNvPr>
          <p:cNvSpPr txBox="1"/>
          <p:nvPr/>
        </p:nvSpPr>
        <p:spPr>
          <a:xfrm>
            <a:off x="450166" y="603507"/>
            <a:ext cx="103118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we should support the Foundation</a:t>
            </a:r>
          </a:p>
        </p:txBody>
      </p:sp>
      <p:pic>
        <p:nvPicPr>
          <p:cNvPr id="3" name="Picture 2" descr="RotaryMoE_RGB.png">
            <a:extLst>
              <a:ext uri="{FF2B5EF4-FFF2-40B4-BE49-F238E27FC236}">
                <a16:creationId xmlns:a16="http://schemas.microsoft.com/office/drawing/2014/main" id="{DDB2CDD4-135C-4E24-A3B7-6100EEC2727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67132" y="182012"/>
            <a:ext cx="1382577" cy="1382577"/>
          </a:xfrm>
          <a:prstGeom prst="rect">
            <a:avLst/>
          </a:prstGeom>
        </p:spPr>
      </p:pic>
      <p:pic>
        <p:nvPicPr>
          <p:cNvPr id="6" name="Picture 3" descr="C:\Users\Ken\Desktop\Kirabati\12729345_1091119297576676_881298806973138268_n.jpg">
            <a:extLst>
              <a:ext uri="{FF2B5EF4-FFF2-40B4-BE49-F238E27FC236}">
                <a16:creationId xmlns:a16="http://schemas.microsoft.com/office/drawing/2014/main" id="{3AA2EBF1-6CDB-40F7-8E0E-A24575F14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30438" y="3794991"/>
            <a:ext cx="2883285" cy="2162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8D17787-EB2C-4784-8ADE-7925EC264F34}"/>
              </a:ext>
            </a:extLst>
          </p:cNvPr>
          <p:cNvSpPr txBox="1"/>
          <p:nvPr/>
        </p:nvSpPr>
        <p:spPr>
          <a:xfrm>
            <a:off x="669037" y="3242953"/>
            <a:ext cx="836140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/>
              <a:t>	</a:t>
            </a:r>
            <a:r>
              <a:rPr lang="en-AU" sz="3600" b="1" dirty="0"/>
              <a:t>Charity Navigator  -  100 pts / 100.     </a:t>
            </a:r>
          </a:p>
          <a:p>
            <a:r>
              <a:rPr lang="en-AU" sz="3600" b="1" dirty="0"/>
              <a:t>  -   	‘Strong financial health &amp; 		commitment to 			     	accountability and transparency.’ 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5401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otaryMoE_RGB.png">
            <a:extLst>
              <a:ext uri="{FF2B5EF4-FFF2-40B4-BE49-F238E27FC236}">
                <a16:creationId xmlns:a16="http://schemas.microsoft.com/office/drawing/2014/main" id="{6CABB77C-7327-4D0D-896A-E608779FD45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67132" y="182012"/>
            <a:ext cx="1382577" cy="13825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1D92AE-365B-4DF3-B2B6-8A85C79297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4345" y="1564589"/>
            <a:ext cx="2653258" cy="2645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9D7617-5F60-401B-A15F-F67EB689BBD1}"/>
              </a:ext>
            </a:extLst>
          </p:cNvPr>
          <p:cNvSpPr txBox="1"/>
          <p:nvPr/>
        </p:nvSpPr>
        <p:spPr>
          <a:xfrm>
            <a:off x="450166" y="603507"/>
            <a:ext cx="103118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we should support the Foundation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AFA947-630C-4DF8-8F65-815E745491B0}"/>
              </a:ext>
            </a:extLst>
          </p:cNvPr>
          <p:cNvSpPr txBox="1"/>
          <p:nvPr/>
        </p:nvSpPr>
        <p:spPr>
          <a:xfrm>
            <a:off x="569743" y="1919514"/>
            <a:ext cx="109697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/>
              <a:t>2.  </a:t>
            </a:r>
            <a:r>
              <a:rPr lang="en-AU" sz="4000" b="1" dirty="0"/>
              <a:t>Low operational costs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2E7557-702F-4C1E-BCFF-43A8D6C4A2A0}"/>
              </a:ext>
            </a:extLst>
          </p:cNvPr>
          <p:cNvSpPr txBox="1"/>
          <p:nvPr/>
        </p:nvSpPr>
        <p:spPr>
          <a:xfrm>
            <a:off x="858129" y="3207434"/>
            <a:ext cx="717452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sz="3600" b="1" dirty="0"/>
              <a:t>8-9% used for admin &amp; fund </a:t>
            </a:r>
            <a:r>
              <a:rPr lang="en-AU" sz="3600" b="1" dirty="0" err="1"/>
              <a:t>devt</a:t>
            </a:r>
            <a:endParaRPr lang="en-AU" sz="36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sz="3600" b="1" dirty="0"/>
              <a:t>3 year investment cycle of APF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sz="3600" b="1" dirty="0"/>
              <a:t>emphasis on sustainability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sz="3600" b="1" dirty="0"/>
              <a:t>volunteer work force</a:t>
            </a:r>
          </a:p>
          <a:p>
            <a:endParaRPr lang="en-AU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DEB6C7E-DFA7-4994-BB08-81622E7B91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6222" y="4407611"/>
            <a:ext cx="4037702" cy="22233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176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otaryMoE_RGB.png">
            <a:extLst>
              <a:ext uri="{FF2B5EF4-FFF2-40B4-BE49-F238E27FC236}">
                <a16:creationId xmlns:a16="http://schemas.microsoft.com/office/drawing/2014/main" id="{9483AF69-7ED9-4F4F-B3DC-A6559A8A918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67132" y="182012"/>
            <a:ext cx="1382577" cy="1382577"/>
          </a:xfrm>
          <a:prstGeom prst="rect">
            <a:avLst/>
          </a:prstGeom>
        </p:spPr>
      </p:pic>
      <p:pic>
        <p:nvPicPr>
          <p:cNvPr id="8" name="Picture 2" descr="http://image.slidesharecdn.com/therotaryfoundationcadreoftechnicaladvisers2of5-150610201137-lva1-app6892/95/the-rotary-foundation-cadre-of-technical-advisers-2-of-5-6-638.jpg?cb=1433967131">
            <a:extLst>
              <a:ext uri="{FF2B5EF4-FFF2-40B4-BE49-F238E27FC236}">
                <a16:creationId xmlns:a16="http://schemas.microsoft.com/office/drawing/2014/main" id="{99B6709F-1885-4F1C-8CED-88B84F59A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60188" t="28392" r="8464" b="43215"/>
          <a:stretch>
            <a:fillRect/>
          </a:stretch>
        </p:blipFill>
        <p:spPr bwMode="auto">
          <a:xfrm>
            <a:off x="7990448" y="4576503"/>
            <a:ext cx="2701419" cy="18369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4" descr="http://image.slidesharecdn.com/therotaryfoundationcadreoftechnicaladvisers2of5-150610201137-lva1-app6892/95/the-rotary-foundation-cadre-of-technical-advisers-2-of-5-4-638.jpg?cb=1433967131">
            <a:extLst>
              <a:ext uri="{FF2B5EF4-FFF2-40B4-BE49-F238E27FC236}">
                <a16:creationId xmlns:a16="http://schemas.microsoft.com/office/drawing/2014/main" id="{9F80E8C5-7B96-40D8-A796-22040AAB5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l="50157" t="41753" r="10972" b="8142"/>
          <a:stretch>
            <a:fillRect/>
          </a:stretch>
        </p:blipFill>
        <p:spPr bwMode="auto">
          <a:xfrm>
            <a:off x="8792308" y="1636617"/>
            <a:ext cx="2765424" cy="2676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F1A7964-9C8C-456B-A732-86F49DF3466A}"/>
              </a:ext>
            </a:extLst>
          </p:cNvPr>
          <p:cNvSpPr txBox="1"/>
          <p:nvPr/>
        </p:nvSpPr>
        <p:spPr>
          <a:xfrm>
            <a:off x="450166" y="603507"/>
            <a:ext cx="103118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we should support the Foundation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E2D4A9-6BA2-4C4B-82EF-43F9097605EE}"/>
              </a:ext>
            </a:extLst>
          </p:cNvPr>
          <p:cNvSpPr txBox="1"/>
          <p:nvPr/>
        </p:nvSpPr>
        <p:spPr>
          <a:xfrm>
            <a:off x="731520" y="3173966"/>
            <a:ext cx="725892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/>
              <a:t>  -  advise on grant applications</a:t>
            </a:r>
          </a:p>
          <a:p>
            <a:r>
              <a:rPr lang="en-AU" sz="3600" b="1" dirty="0"/>
              <a:t>  -  make judgements on applications</a:t>
            </a:r>
          </a:p>
          <a:p>
            <a:r>
              <a:rPr lang="en-AU" sz="3600" b="1" dirty="0"/>
              <a:t>  -  visit projects in operation</a:t>
            </a:r>
            <a:endParaRPr lang="en-AU" sz="3600" dirty="0"/>
          </a:p>
          <a:p>
            <a:endParaRPr lang="en-A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B11195-C4A4-4B67-9839-D40C7125761D}"/>
              </a:ext>
            </a:extLst>
          </p:cNvPr>
          <p:cNvSpPr txBox="1"/>
          <p:nvPr/>
        </p:nvSpPr>
        <p:spPr>
          <a:xfrm>
            <a:off x="569743" y="2010769"/>
            <a:ext cx="79552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/>
              <a:t>3. Cadre of technical advisors</a:t>
            </a:r>
            <a:endParaRPr lang="en-AU" sz="4800" b="1" dirty="0"/>
          </a:p>
        </p:txBody>
      </p:sp>
    </p:spTree>
    <p:extLst>
      <p:ext uri="{BB962C8B-B14F-4D97-AF65-F5344CB8AC3E}">
        <p14:creationId xmlns:p14="http://schemas.microsoft.com/office/powerpoint/2010/main" val="963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A3686AE-AABD-4C61-B0C5-D58C576D593F}"/>
              </a:ext>
            </a:extLst>
          </p:cNvPr>
          <p:cNvSpPr txBox="1"/>
          <p:nvPr/>
        </p:nvSpPr>
        <p:spPr>
          <a:xfrm>
            <a:off x="1357313" y="885825"/>
            <a:ext cx="93440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sz="3600" b="1" dirty="0"/>
          </a:p>
          <a:p>
            <a:pPr algn="ctr"/>
            <a:endParaRPr lang="en-AU" sz="3600" b="1" dirty="0"/>
          </a:p>
          <a:p>
            <a:pPr algn="ctr"/>
            <a:endParaRPr lang="en-AU" sz="36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45D3D4-81CE-40DE-8C97-235585A50580}"/>
              </a:ext>
            </a:extLst>
          </p:cNvPr>
          <p:cNvSpPr txBox="1"/>
          <p:nvPr/>
        </p:nvSpPr>
        <p:spPr>
          <a:xfrm>
            <a:off x="1235868" y="607754"/>
            <a:ext cx="94654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the Foundation?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FEA6AF-25D5-48BF-80C3-29A49D4BBCE5}"/>
              </a:ext>
            </a:extLst>
          </p:cNvPr>
          <p:cNvSpPr txBox="1"/>
          <p:nvPr/>
        </p:nvSpPr>
        <p:spPr>
          <a:xfrm>
            <a:off x="1071563" y="245745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/>
              <a:t>Club</a:t>
            </a:r>
            <a:r>
              <a:rPr lang="en-AU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CFF290-53BF-4C80-81D7-525772CD2819}"/>
              </a:ext>
            </a:extLst>
          </p:cNvPr>
          <p:cNvSpPr txBox="1"/>
          <p:nvPr/>
        </p:nvSpPr>
        <p:spPr>
          <a:xfrm>
            <a:off x="704553" y="4953000"/>
            <a:ext cx="2671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/>
              <a:t>International</a:t>
            </a:r>
            <a:r>
              <a:rPr lang="en-AU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1D19D0-E51A-4D33-8060-09D6604DB5DE}"/>
              </a:ext>
            </a:extLst>
          </p:cNvPr>
          <p:cNvSpPr txBox="1"/>
          <p:nvPr/>
        </p:nvSpPr>
        <p:spPr>
          <a:xfrm>
            <a:off x="4304109" y="2457450"/>
            <a:ext cx="3900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/>
              <a:t>Club account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733AFB-2D11-460B-89F2-9D3431CCCCAB}"/>
              </a:ext>
            </a:extLst>
          </p:cNvPr>
          <p:cNvSpPr txBox="1"/>
          <p:nvPr/>
        </p:nvSpPr>
        <p:spPr>
          <a:xfrm>
            <a:off x="4012706" y="4953000"/>
            <a:ext cx="3900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/>
              <a:t>RI Organisation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203F12-1BDB-4331-BCFA-5F0C15918FED}"/>
              </a:ext>
            </a:extLst>
          </p:cNvPr>
          <p:cNvSpPr txBox="1"/>
          <p:nvPr/>
        </p:nvSpPr>
        <p:spPr>
          <a:xfrm>
            <a:off x="8049222" y="2457450"/>
            <a:ext cx="39004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/>
              <a:t>Community account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2E3F6B-77A6-448B-B515-7C203C523AE3}"/>
              </a:ext>
            </a:extLst>
          </p:cNvPr>
          <p:cNvSpPr txBox="1"/>
          <p:nvPr/>
        </p:nvSpPr>
        <p:spPr>
          <a:xfrm>
            <a:off x="8049222" y="4953000"/>
            <a:ext cx="39004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/>
              <a:t>The Rotary Foundation</a:t>
            </a:r>
          </a:p>
        </p:txBody>
      </p:sp>
      <p:pic>
        <p:nvPicPr>
          <p:cNvPr id="19" name="Picture 18" descr="RotaryMoE_RGB.png">
            <a:extLst>
              <a:ext uri="{FF2B5EF4-FFF2-40B4-BE49-F238E27FC236}">
                <a16:creationId xmlns:a16="http://schemas.microsoft.com/office/drawing/2014/main" id="{5F49DF8F-0706-45A5-9EFB-20DD477BF92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67132" y="182012"/>
            <a:ext cx="1382577" cy="138257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A4DDE92-8E08-4823-903E-07BF19977AEE}"/>
              </a:ext>
            </a:extLst>
          </p:cNvPr>
          <p:cNvSpPr txBox="1"/>
          <p:nvPr/>
        </p:nvSpPr>
        <p:spPr>
          <a:xfrm>
            <a:off x="7513307" y="3628262"/>
            <a:ext cx="42810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>
                <a:solidFill>
                  <a:srgbClr val="FF0000"/>
                </a:solidFill>
              </a:rPr>
              <a:t>PROJECTS  -  ‘Doing good in the world’</a:t>
            </a:r>
          </a:p>
        </p:txBody>
      </p:sp>
    </p:spTree>
    <p:extLst>
      <p:ext uri="{BB962C8B-B14F-4D97-AF65-F5344CB8AC3E}">
        <p14:creationId xmlns:p14="http://schemas.microsoft.com/office/powerpoint/2010/main" val="117489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8A2341B-42C9-4CF5-82A8-3B4BCEEF0FC7}"/>
              </a:ext>
            </a:extLst>
          </p:cNvPr>
          <p:cNvSpPr txBox="1"/>
          <p:nvPr/>
        </p:nvSpPr>
        <p:spPr>
          <a:xfrm>
            <a:off x="1296590" y="603507"/>
            <a:ext cx="94654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we can support the Foundati</a:t>
            </a:r>
            <a:r>
              <a:rPr lang="en-AU" sz="4400" b="1" dirty="0"/>
              <a:t>on</a:t>
            </a:r>
          </a:p>
        </p:txBody>
      </p:sp>
      <p:pic>
        <p:nvPicPr>
          <p:cNvPr id="3" name="Picture 2" descr="RotaryMoE_RGB.png">
            <a:extLst>
              <a:ext uri="{FF2B5EF4-FFF2-40B4-BE49-F238E27FC236}">
                <a16:creationId xmlns:a16="http://schemas.microsoft.com/office/drawing/2014/main" id="{155B8E41-82B6-4662-81DC-A64DE86FCB2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67132" y="182012"/>
            <a:ext cx="1382577" cy="13825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AB5BBD8-6565-4F5C-9B23-8E7214922E0B}"/>
              </a:ext>
            </a:extLst>
          </p:cNvPr>
          <p:cNvSpPr txBox="1"/>
          <p:nvPr/>
        </p:nvSpPr>
        <p:spPr>
          <a:xfrm>
            <a:off x="1296590" y="1564589"/>
            <a:ext cx="104780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/>
              <a:t>1. The Centurion Program </a:t>
            </a:r>
            <a:r>
              <a:rPr lang="en-AU" sz="3200" b="1" dirty="0"/>
              <a:t>(Every Rotarian Every Year)</a:t>
            </a:r>
            <a:endParaRPr lang="en-AU" sz="40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9ECCA3-3503-4F1E-B760-AA69BC7661BB}"/>
              </a:ext>
            </a:extLst>
          </p:cNvPr>
          <p:cNvSpPr txBox="1"/>
          <p:nvPr/>
        </p:nvSpPr>
        <p:spPr>
          <a:xfrm>
            <a:off x="1296589" y="2419643"/>
            <a:ext cx="10070105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3200" b="1" dirty="0">
                <a:latin typeface="Arial Narrow" pitchFamily="34" charset="0"/>
              </a:rPr>
              <a:t>Contribute US$100 per year  - to the Annual Programs Fund</a:t>
            </a:r>
          </a:p>
          <a:p>
            <a:pPr marL="342900" indent="-342900"/>
            <a:endParaRPr lang="en-US" sz="3200" b="1" dirty="0">
              <a:latin typeface="Arial Narrow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3200" b="1" dirty="0">
                <a:latin typeface="Arial Narrow" pitchFamily="34" charset="0"/>
              </a:rPr>
              <a:t>Tax deductible via Australian Rotary Foundation Trust</a:t>
            </a:r>
          </a:p>
          <a:p>
            <a:pPr marL="342900" indent="-342900"/>
            <a:endParaRPr lang="en-US" sz="3200" b="1" dirty="0">
              <a:latin typeface="Arial Narrow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3200" b="1" dirty="0">
                <a:latin typeface="Arial Narrow" pitchFamily="34" charset="0"/>
              </a:rPr>
              <a:t>Bank transfer / Credit card deduction</a:t>
            </a:r>
          </a:p>
          <a:p>
            <a:pPr marL="342900" indent="-342900"/>
            <a:r>
              <a:rPr lang="en-US" sz="3200" b="1" dirty="0">
                <a:latin typeface="Arial Narrow" pitchFamily="34" charset="0"/>
              </a:rPr>
              <a:t>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200" b="1" dirty="0">
                <a:latin typeface="Arial Narrow" pitchFamily="34" charset="0"/>
              </a:rPr>
              <a:t>Count towards PHF</a:t>
            </a:r>
          </a:p>
          <a:p>
            <a:endParaRPr lang="en-AU" dirty="0"/>
          </a:p>
        </p:txBody>
      </p:sp>
      <p:pic>
        <p:nvPicPr>
          <p:cNvPr id="11" name="Picture 2" descr="http://sweetwatertx.clubwizard.com/IMUpload/Foundation%20Logo_EREY.png">
            <a:extLst>
              <a:ext uri="{FF2B5EF4-FFF2-40B4-BE49-F238E27FC236}">
                <a16:creationId xmlns:a16="http://schemas.microsoft.com/office/drawing/2014/main" id="{3F31A220-E88B-45DA-A942-99BC9AF16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7282" y="5325272"/>
            <a:ext cx="4571138" cy="1210369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22633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E8FB484-1D6F-492A-B7F7-24160B847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1983" y="436098"/>
            <a:ext cx="4683039" cy="6063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07FFDFB8-D937-460C-8777-F7EC8E536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453" y="436097"/>
            <a:ext cx="4720623" cy="6063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6B4959D-80D4-44BA-B43B-34E729AA0617}"/>
              </a:ext>
            </a:extLst>
          </p:cNvPr>
          <p:cNvSpPr txBox="1"/>
          <p:nvPr/>
        </p:nvSpPr>
        <p:spPr>
          <a:xfrm>
            <a:off x="5227076" y="942535"/>
            <a:ext cx="172236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>
                <a:solidFill>
                  <a:srgbClr val="FF0000"/>
                </a:solidFill>
              </a:rPr>
              <a:t>Mark</a:t>
            </a:r>
          </a:p>
          <a:p>
            <a:pPr algn="ctr"/>
            <a:r>
              <a:rPr lang="en-AU" sz="2800" b="1" dirty="0">
                <a:solidFill>
                  <a:srgbClr val="FF0000"/>
                </a:solidFill>
              </a:rPr>
              <a:t>Annual</a:t>
            </a:r>
          </a:p>
          <a:p>
            <a:pPr algn="ctr"/>
            <a:r>
              <a:rPr lang="en-AU" sz="2800" b="1" dirty="0">
                <a:solidFill>
                  <a:srgbClr val="FF0000"/>
                </a:solidFill>
              </a:rPr>
              <a:t>Programs </a:t>
            </a:r>
          </a:p>
          <a:p>
            <a:pPr algn="ctr"/>
            <a:r>
              <a:rPr lang="en-AU" sz="2800" b="1" dirty="0">
                <a:solidFill>
                  <a:srgbClr val="FF0000"/>
                </a:solidFill>
              </a:rPr>
              <a:t>Fund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C92F7B7-4E6E-4715-8A45-33E112914B07}"/>
              </a:ext>
            </a:extLst>
          </p:cNvPr>
          <p:cNvCxnSpPr/>
          <p:nvPr/>
        </p:nvCxnSpPr>
        <p:spPr>
          <a:xfrm>
            <a:off x="6780628" y="1828800"/>
            <a:ext cx="633046" cy="47830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E084BED-31D9-4A94-8396-BBA0FFFCFC3B}"/>
              </a:ext>
            </a:extLst>
          </p:cNvPr>
          <p:cNvCxnSpPr>
            <a:cxnSpLocks/>
          </p:cNvCxnSpPr>
          <p:nvPr/>
        </p:nvCxnSpPr>
        <p:spPr>
          <a:xfrm flipH="1">
            <a:off x="1406769" y="1589649"/>
            <a:ext cx="4074301" cy="90033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935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C464CD2-60ED-4118-9510-A32767DB6D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139" y="365759"/>
            <a:ext cx="10131683" cy="624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30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0684386-C683-43D8-BB78-FB7E45735F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8015"/>
            <a:ext cx="12192000" cy="505043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9844F8D-97DF-4EFC-93E3-CBC0CE4F3E1F}"/>
              </a:ext>
            </a:extLst>
          </p:cNvPr>
          <p:cNvSpPr/>
          <p:nvPr/>
        </p:nvSpPr>
        <p:spPr>
          <a:xfrm>
            <a:off x="337624" y="3404381"/>
            <a:ext cx="6710289" cy="1631853"/>
          </a:xfrm>
          <a:prstGeom prst="rect">
            <a:avLst/>
          </a:prstGeom>
          <a:noFill/>
          <a:ln w="76200">
            <a:solidFill>
              <a:srgbClr val="FF4B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4" name="Picture 3" descr="RotaryMoE_RGB.png">
            <a:extLst>
              <a:ext uri="{FF2B5EF4-FFF2-40B4-BE49-F238E27FC236}">
                <a16:creationId xmlns:a16="http://schemas.microsoft.com/office/drawing/2014/main" id="{74777C22-E3BB-43A6-B0BA-F40E0927A92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67132" y="182012"/>
            <a:ext cx="1382577" cy="13825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336F26D-B8F5-4436-897D-13C9B273B3E8}"/>
              </a:ext>
            </a:extLst>
          </p:cNvPr>
          <p:cNvSpPr txBox="1"/>
          <p:nvPr/>
        </p:nvSpPr>
        <p:spPr>
          <a:xfrm>
            <a:off x="1101662" y="305699"/>
            <a:ext cx="94654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Contribution forms on D9650 Website</a:t>
            </a:r>
          </a:p>
        </p:txBody>
      </p:sp>
    </p:spTree>
    <p:extLst>
      <p:ext uri="{BB962C8B-B14F-4D97-AF65-F5344CB8AC3E}">
        <p14:creationId xmlns:p14="http://schemas.microsoft.com/office/powerpoint/2010/main" val="129601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73835054"/>
              </p:ext>
            </p:extLst>
          </p:nvPr>
        </p:nvGraphicFramePr>
        <p:xfrm>
          <a:off x="1600200" y="838200"/>
          <a:ext cx="89916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Diagram 4"/>
          <p:cNvGraphicFramePr/>
          <p:nvPr>
            <p:extLst/>
          </p:nvPr>
        </p:nvGraphicFramePr>
        <p:xfrm>
          <a:off x="2209800" y="533402"/>
          <a:ext cx="7848600" cy="457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 3"/>
          <p:cNvGraphicFramePr/>
          <p:nvPr>
            <p:extLst/>
          </p:nvPr>
        </p:nvGraphicFramePr>
        <p:xfrm>
          <a:off x="3581400" y="6096000"/>
          <a:ext cx="4995278" cy="461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AAAFFB9-24BC-4236-8DFF-E7F68FEADF24}"/>
              </a:ext>
            </a:extLst>
          </p:cNvPr>
          <p:cNvCxnSpPr/>
          <p:nvPr/>
        </p:nvCxnSpPr>
        <p:spPr>
          <a:xfrm>
            <a:off x="6658240" y="2560320"/>
            <a:ext cx="0" cy="239572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FF16BF6-3DF0-4153-A203-502AE4587370}"/>
              </a:ext>
            </a:extLst>
          </p:cNvPr>
          <p:cNvSpPr txBox="1"/>
          <p:nvPr/>
        </p:nvSpPr>
        <p:spPr>
          <a:xfrm>
            <a:off x="4934946" y="1600163"/>
            <a:ext cx="3334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/>
              <a:t>D9650</a:t>
            </a:r>
          </a:p>
        </p:txBody>
      </p:sp>
      <p:pic>
        <p:nvPicPr>
          <p:cNvPr id="9" name="Picture 8" descr="RotaryMoE_RGB.png">
            <a:extLst>
              <a:ext uri="{FF2B5EF4-FFF2-40B4-BE49-F238E27FC236}">
                <a16:creationId xmlns:a16="http://schemas.microsoft.com/office/drawing/2014/main" id="{1C24ED81-0072-4C86-9425-871BA3FAC1CE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0567132" y="182012"/>
            <a:ext cx="1382577" cy="138257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F7F0603-A0A3-415C-B165-ED1334598E32}"/>
              </a:ext>
            </a:extLst>
          </p:cNvPr>
          <p:cNvSpPr txBox="1"/>
          <p:nvPr/>
        </p:nvSpPr>
        <p:spPr>
          <a:xfrm>
            <a:off x="1346304" y="488579"/>
            <a:ext cx="94654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Centurion Program 2016-17</a:t>
            </a:r>
          </a:p>
        </p:txBody>
      </p:sp>
    </p:spTree>
    <p:extLst>
      <p:ext uri="{BB962C8B-B14F-4D97-AF65-F5344CB8AC3E}">
        <p14:creationId xmlns:p14="http://schemas.microsoft.com/office/powerpoint/2010/main" val="148676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8A2341B-42C9-4CF5-82A8-3B4BCEEF0FC7}"/>
              </a:ext>
            </a:extLst>
          </p:cNvPr>
          <p:cNvSpPr txBox="1"/>
          <p:nvPr/>
        </p:nvSpPr>
        <p:spPr>
          <a:xfrm>
            <a:off x="1296590" y="697242"/>
            <a:ext cx="94654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we can support the Foundation</a:t>
            </a:r>
          </a:p>
        </p:txBody>
      </p:sp>
      <p:pic>
        <p:nvPicPr>
          <p:cNvPr id="3" name="Picture 2" descr="RotaryMoE_RGB.png">
            <a:extLst>
              <a:ext uri="{FF2B5EF4-FFF2-40B4-BE49-F238E27FC236}">
                <a16:creationId xmlns:a16="http://schemas.microsoft.com/office/drawing/2014/main" id="{155B8E41-82B6-4662-81DC-A64DE86FCB2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67132" y="182012"/>
            <a:ext cx="1382577" cy="13825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AB5BBD8-6565-4F5C-9B23-8E7214922E0B}"/>
              </a:ext>
            </a:extLst>
          </p:cNvPr>
          <p:cNvSpPr txBox="1"/>
          <p:nvPr/>
        </p:nvSpPr>
        <p:spPr>
          <a:xfrm>
            <a:off x="1296590" y="1794443"/>
            <a:ext cx="104780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/>
              <a:t>2. The Endowment Fund</a:t>
            </a:r>
          </a:p>
        </p:txBody>
      </p:sp>
    </p:spTree>
    <p:extLst>
      <p:ext uri="{BB962C8B-B14F-4D97-AF65-F5344CB8AC3E}">
        <p14:creationId xmlns:p14="http://schemas.microsoft.com/office/powerpoint/2010/main" val="81980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03C70B94-A5F2-4CD8-A2D6-89C396D58B04}"/>
              </a:ext>
            </a:extLst>
          </p:cNvPr>
          <p:cNvSpPr/>
          <p:nvPr/>
        </p:nvSpPr>
        <p:spPr>
          <a:xfrm>
            <a:off x="8469637" y="1366922"/>
            <a:ext cx="2559434" cy="5062014"/>
          </a:xfrm>
          <a:prstGeom prst="rect">
            <a:avLst/>
          </a:prstGeom>
          <a:solidFill>
            <a:srgbClr val="FFAFD7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3686AE-AABD-4C61-B0C5-D58C576D593F}"/>
              </a:ext>
            </a:extLst>
          </p:cNvPr>
          <p:cNvSpPr txBox="1"/>
          <p:nvPr/>
        </p:nvSpPr>
        <p:spPr>
          <a:xfrm>
            <a:off x="1357313" y="885825"/>
            <a:ext cx="93440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sz="3600" b="1" dirty="0"/>
          </a:p>
          <a:p>
            <a:pPr algn="ctr"/>
            <a:endParaRPr lang="en-AU" sz="3600" b="1" dirty="0"/>
          </a:p>
          <a:p>
            <a:pPr algn="ctr"/>
            <a:endParaRPr lang="en-AU" sz="36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45D3D4-81CE-40DE-8C97-235585A50580}"/>
              </a:ext>
            </a:extLst>
          </p:cNvPr>
          <p:cNvSpPr txBox="1"/>
          <p:nvPr/>
        </p:nvSpPr>
        <p:spPr>
          <a:xfrm>
            <a:off x="1296590" y="603507"/>
            <a:ext cx="94654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b="1" dirty="0"/>
              <a:t>How is the Foundation structured?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FEA6AF-25D5-48BF-80C3-29A49D4BBCE5}"/>
              </a:ext>
            </a:extLst>
          </p:cNvPr>
          <p:cNvSpPr txBox="1"/>
          <p:nvPr/>
        </p:nvSpPr>
        <p:spPr>
          <a:xfrm>
            <a:off x="785834" y="1722140"/>
            <a:ext cx="2161967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 err="1"/>
              <a:t>PolioPlus</a:t>
            </a:r>
            <a:endParaRPr lang="en-AU" sz="3600" b="1" dirty="0"/>
          </a:p>
          <a:p>
            <a:pPr algn="ctr"/>
            <a:r>
              <a:rPr lang="en-AU" sz="3600" b="1" dirty="0"/>
              <a:t>Fund</a:t>
            </a:r>
            <a:endParaRPr lang="en-A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1D19D0-E51A-4D33-8060-09D6604DB5DE}"/>
              </a:ext>
            </a:extLst>
          </p:cNvPr>
          <p:cNvSpPr txBox="1"/>
          <p:nvPr/>
        </p:nvSpPr>
        <p:spPr>
          <a:xfrm>
            <a:off x="3333048" y="1599418"/>
            <a:ext cx="2431648" cy="192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/>
              <a:t>Annual Programs</a:t>
            </a:r>
          </a:p>
          <a:p>
            <a:pPr algn="ctr"/>
            <a:r>
              <a:rPr lang="en-AU" sz="3600" b="1" dirty="0"/>
              <a:t>Fund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203F12-1BDB-4331-BCFA-5F0C15918FED}"/>
              </a:ext>
            </a:extLst>
          </p:cNvPr>
          <p:cNvSpPr txBox="1"/>
          <p:nvPr/>
        </p:nvSpPr>
        <p:spPr>
          <a:xfrm>
            <a:off x="7942187" y="1644356"/>
            <a:ext cx="35163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/>
              <a:t>Endowment </a:t>
            </a:r>
          </a:p>
          <a:p>
            <a:pPr algn="ctr"/>
            <a:r>
              <a:rPr lang="en-AU" sz="3600" b="1" dirty="0"/>
              <a:t>Fund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445309-1238-45B6-910A-E71BE9B98A66}"/>
              </a:ext>
            </a:extLst>
          </p:cNvPr>
          <p:cNvSpPr txBox="1"/>
          <p:nvPr/>
        </p:nvSpPr>
        <p:spPr>
          <a:xfrm>
            <a:off x="614101" y="4904938"/>
            <a:ext cx="21619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/>
              <a:t>Rotary’s</a:t>
            </a:r>
          </a:p>
          <a:p>
            <a:pPr algn="ctr"/>
            <a:r>
              <a:rPr lang="en-AU" sz="3600" b="1" dirty="0"/>
              <a:t>#1 goal</a:t>
            </a:r>
            <a:endParaRPr lang="en-A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23E0177-32CB-48DB-BCA7-D3648F102762}"/>
              </a:ext>
            </a:extLst>
          </p:cNvPr>
          <p:cNvSpPr txBox="1"/>
          <p:nvPr/>
        </p:nvSpPr>
        <p:spPr>
          <a:xfrm>
            <a:off x="4051114" y="4957743"/>
            <a:ext cx="31142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/>
              <a:t>All of Rotary’s other projects</a:t>
            </a:r>
            <a:endParaRPr lang="en-A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274F526-FC7B-4D45-9796-6E0287CF0000}"/>
              </a:ext>
            </a:extLst>
          </p:cNvPr>
          <p:cNvSpPr txBox="1"/>
          <p:nvPr/>
        </p:nvSpPr>
        <p:spPr>
          <a:xfrm>
            <a:off x="8196150" y="4209551"/>
            <a:ext cx="31142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/>
              <a:t>Ensures permanent future</a:t>
            </a:r>
            <a:endParaRPr lang="en-AU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E318142-4462-4753-BA3D-8886742DD443}"/>
              </a:ext>
            </a:extLst>
          </p:cNvPr>
          <p:cNvCxnSpPr>
            <a:cxnSpLocks/>
          </p:cNvCxnSpPr>
          <p:nvPr/>
        </p:nvCxnSpPr>
        <p:spPr>
          <a:xfrm>
            <a:off x="1735721" y="3611902"/>
            <a:ext cx="14028" cy="59764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774554F-8571-437B-981F-B934C0CFE059}"/>
              </a:ext>
            </a:extLst>
          </p:cNvPr>
          <p:cNvCxnSpPr/>
          <p:nvPr/>
        </p:nvCxnSpPr>
        <p:spPr>
          <a:xfrm>
            <a:off x="9753280" y="3623570"/>
            <a:ext cx="0" cy="58598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B6F2D37-54DC-4023-9169-D36D83B9022B}"/>
              </a:ext>
            </a:extLst>
          </p:cNvPr>
          <p:cNvCxnSpPr>
            <a:cxnSpLocks/>
          </p:cNvCxnSpPr>
          <p:nvPr/>
        </p:nvCxnSpPr>
        <p:spPr>
          <a:xfrm>
            <a:off x="5197619" y="4406771"/>
            <a:ext cx="303102" cy="62696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RotaryMoE_RGB.png">
            <a:extLst>
              <a:ext uri="{FF2B5EF4-FFF2-40B4-BE49-F238E27FC236}">
                <a16:creationId xmlns:a16="http://schemas.microsoft.com/office/drawing/2014/main" id="{4530737D-5009-4A7F-9096-79C99DC8622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67132" y="182012"/>
            <a:ext cx="1382577" cy="138257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F1DC856-B4FB-480B-80D6-5F87D99EAC4D}"/>
              </a:ext>
            </a:extLst>
          </p:cNvPr>
          <p:cNvSpPr txBox="1"/>
          <p:nvPr/>
        </p:nvSpPr>
        <p:spPr>
          <a:xfrm>
            <a:off x="5747271" y="1671600"/>
            <a:ext cx="2431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/>
              <a:t>World</a:t>
            </a:r>
          </a:p>
          <a:p>
            <a:pPr algn="ctr"/>
            <a:r>
              <a:rPr lang="en-AU" sz="3600" b="1" dirty="0"/>
              <a:t>Fund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90882C6-8217-47C8-8A37-1BA7DC7ADD0A}"/>
              </a:ext>
            </a:extLst>
          </p:cNvPr>
          <p:cNvCxnSpPr>
            <a:cxnSpLocks/>
          </p:cNvCxnSpPr>
          <p:nvPr/>
        </p:nvCxnSpPr>
        <p:spPr>
          <a:xfrm flipH="1">
            <a:off x="5623108" y="4401037"/>
            <a:ext cx="177902" cy="63269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E55BDDE-1833-4CB9-B06B-471AE9D08F4A}"/>
              </a:ext>
            </a:extLst>
          </p:cNvPr>
          <p:cNvSpPr txBox="1"/>
          <p:nvPr/>
        </p:nvSpPr>
        <p:spPr>
          <a:xfrm>
            <a:off x="4469493" y="3823752"/>
            <a:ext cx="2156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/>
              <a:t>‘SHARE’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BDCDC5-DB77-4C83-BFA3-48FB3DCF7F6A}"/>
              </a:ext>
            </a:extLst>
          </p:cNvPr>
          <p:cNvSpPr/>
          <p:nvPr/>
        </p:nvSpPr>
        <p:spPr>
          <a:xfrm>
            <a:off x="464234" y="1372949"/>
            <a:ext cx="2700997" cy="21601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3D162F-8B07-4317-BDA5-04ABBAB890F2}"/>
              </a:ext>
            </a:extLst>
          </p:cNvPr>
          <p:cNvSpPr/>
          <p:nvPr/>
        </p:nvSpPr>
        <p:spPr>
          <a:xfrm>
            <a:off x="3165231" y="1372948"/>
            <a:ext cx="2685369" cy="21562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C70E62-E90D-4000-BEBA-CCF57B18DDFF}"/>
              </a:ext>
            </a:extLst>
          </p:cNvPr>
          <p:cNvSpPr/>
          <p:nvPr/>
        </p:nvSpPr>
        <p:spPr>
          <a:xfrm>
            <a:off x="5850600" y="1366922"/>
            <a:ext cx="2491542" cy="21601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51599F7-0644-49AB-8EC8-140419689F61}"/>
              </a:ext>
            </a:extLst>
          </p:cNvPr>
          <p:cNvSpPr/>
          <p:nvPr/>
        </p:nvSpPr>
        <p:spPr>
          <a:xfrm>
            <a:off x="8337798" y="1357587"/>
            <a:ext cx="2799470" cy="21601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9C49AC-B300-4775-8174-17CD7DAFB737}"/>
              </a:ext>
            </a:extLst>
          </p:cNvPr>
          <p:cNvSpPr/>
          <p:nvPr/>
        </p:nvSpPr>
        <p:spPr>
          <a:xfrm>
            <a:off x="464234" y="3531851"/>
            <a:ext cx="2700997" cy="28970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1FC2678-9E3E-46B2-8798-C5235832171F}"/>
              </a:ext>
            </a:extLst>
          </p:cNvPr>
          <p:cNvSpPr/>
          <p:nvPr/>
        </p:nvSpPr>
        <p:spPr>
          <a:xfrm>
            <a:off x="3165231" y="3537718"/>
            <a:ext cx="5172567" cy="2891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822543A-3DB6-4B00-B01A-58C0DDC71B19}"/>
              </a:ext>
            </a:extLst>
          </p:cNvPr>
          <p:cNvSpPr/>
          <p:nvPr/>
        </p:nvSpPr>
        <p:spPr>
          <a:xfrm>
            <a:off x="8353545" y="3529484"/>
            <a:ext cx="2799470" cy="29018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69238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49D15A0-93E3-4F19-8355-7DCAC3970299}"/>
              </a:ext>
            </a:extLst>
          </p:cNvPr>
          <p:cNvSpPr txBox="1"/>
          <p:nvPr/>
        </p:nvSpPr>
        <p:spPr>
          <a:xfrm>
            <a:off x="759655" y="5202702"/>
            <a:ext cx="1097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b="1" dirty="0"/>
              <a:t>GOAL:    Build the Fund towards US $1 billion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0E13E7C-206E-4322-AFEF-B9FB29B49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9911" y="2641976"/>
            <a:ext cx="6880273" cy="1880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F46B7FE-4590-410C-8F32-1739FECB4C2C}"/>
              </a:ext>
            </a:extLst>
          </p:cNvPr>
          <p:cNvSpPr txBox="1"/>
          <p:nvPr/>
        </p:nvSpPr>
        <p:spPr>
          <a:xfrm>
            <a:off x="1357312" y="730117"/>
            <a:ext cx="946547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Centenary of the Foundation  -  1917 to 2017</a:t>
            </a:r>
          </a:p>
          <a:p>
            <a:pPr algn="ctr"/>
            <a:endParaRPr lang="en-AU" sz="4400" b="1" dirty="0"/>
          </a:p>
        </p:txBody>
      </p:sp>
      <p:pic>
        <p:nvPicPr>
          <p:cNvPr id="6" name="Picture 5" descr="RotaryMoE_RGB.png">
            <a:extLst>
              <a:ext uri="{FF2B5EF4-FFF2-40B4-BE49-F238E27FC236}">
                <a16:creationId xmlns:a16="http://schemas.microsoft.com/office/drawing/2014/main" id="{E3F41DCB-3B4E-4EFF-9B54-164AC2F2730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27855" y="182012"/>
            <a:ext cx="1382577" cy="138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2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/>
          </p:nvPr>
        </p:nvGraphicFramePr>
        <p:xfrm>
          <a:off x="1905000" y="457200"/>
          <a:ext cx="8382000" cy="53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1"/>
          <p:cNvSpPr>
            <a:spLocks noGrp="1"/>
          </p:cNvSpPr>
          <p:nvPr>
            <p:ph idx="4294967295"/>
          </p:nvPr>
        </p:nvSpPr>
        <p:spPr>
          <a:xfrm>
            <a:off x="5193426" y="2094179"/>
            <a:ext cx="5093574" cy="4648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1" indent="0" algn="ctr">
              <a:buClr>
                <a:srgbClr val="01B4E7"/>
              </a:buClr>
              <a:buSzPct val="120000"/>
              <a:buNone/>
            </a:pPr>
            <a:r>
              <a:rPr lang="en-US" sz="3600" b="1" dirty="0"/>
              <a:t>A Bequest Society member is an individual or a couple who have made a provision in their estate plan to gift a minimum US $10,000 to The Rotary Foundation.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39" y="2361814"/>
            <a:ext cx="2439572" cy="32531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341" y="5244292"/>
            <a:ext cx="1171240" cy="1230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C040A08-FF8B-418A-8E83-067D2659CD54}"/>
              </a:ext>
            </a:extLst>
          </p:cNvPr>
          <p:cNvSpPr txBox="1"/>
          <p:nvPr/>
        </p:nvSpPr>
        <p:spPr>
          <a:xfrm>
            <a:off x="98474" y="605879"/>
            <a:ext cx="106633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Leaving a legacy of hope  - Bequest Society</a:t>
            </a:r>
          </a:p>
        </p:txBody>
      </p:sp>
      <p:pic>
        <p:nvPicPr>
          <p:cNvPr id="9" name="Picture 8" descr="RotaryMoE_RGB.png">
            <a:extLst>
              <a:ext uri="{FF2B5EF4-FFF2-40B4-BE49-F238E27FC236}">
                <a16:creationId xmlns:a16="http://schemas.microsoft.com/office/drawing/2014/main" id="{F19E8ED5-5490-45AC-BCB0-6EAC6E481E17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627855" y="182012"/>
            <a:ext cx="1382577" cy="138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55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33DC5D-5886-46DF-9CB9-2C153EEBBA33}"/>
              </a:ext>
            </a:extLst>
          </p:cNvPr>
          <p:cNvSpPr txBox="1"/>
          <p:nvPr/>
        </p:nvSpPr>
        <p:spPr>
          <a:xfrm>
            <a:off x="98474" y="587318"/>
            <a:ext cx="106633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support a charity in your will?</a:t>
            </a:r>
          </a:p>
        </p:txBody>
      </p:sp>
      <p:pic>
        <p:nvPicPr>
          <p:cNvPr id="3" name="Picture 2" descr="RotaryMoE_RGB.png">
            <a:extLst>
              <a:ext uri="{FF2B5EF4-FFF2-40B4-BE49-F238E27FC236}">
                <a16:creationId xmlns:a16="http://schemas.microsoft.com/office/drawing/2014/main" id="{C2B27777-CA16-40D1-9B3A-BB1DEFB4C4C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27855" y="163451"/>
            <a:ext cx="1382577" cy="13825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A09CA04-A8D3-4174-8A42-901C2EF7F4A2}"/>
              </a:ext>
            </a:extLst>
          </p:cNvPr>
          <p:cNvSpPr txBox="1"/>
          <p:nvPr/>
        </p:nvSpPr>
        <p:spPr>
          <a:xfrm>
            <a:off x="815925" y="1546028"/>
            <a:ext cx="100724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/>
              <a:t>1. Pause for a moment and think about the value of your estate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B785ED-E81E-4438-8DB0-C40B1D522125}"/>
              </a:ext>
            </a:extLst>
          </p:cNvPr>
          <p:cNvSpPr txBox="1"/>
          <p:nvPr/>
        </p:nvSpPr>
        <p:spPr>
          <a:xfrm>
            <a:off x="689317" y="2799183"/>
            <a:ext cx="108321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/>
              <a:t>2. A bequest of up to 10% of your estate will have minimal impact on your children or other beneficiaries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F450A7-1640-4E5A-987E-E8547C097800}"/>
              </a:ext>
            </a:extLst>
          </p:cNvPr>
          <p:cNvSpPr txBox="1"/>
          <p:nvPr/>
        </p:nvSpPr>
        <p:spPr>
          <a:xfrm>
            <a:off x="689317" y="4170220"/>
            <a:ext cx="10072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/>
              <a:t>3. Your will is your last message to your children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526FE2-F729-4314-95C6-71B7F39F5473}"/>
              </a:ext>
            </a:extLst>
          </p:cNvPr>
          <p:cNvSpPr txBox="1"/>
          <p:nvPr/>
        </p:nvSpPr>
        <p:spPr>
          <a:xfrm>
            <a:off x="689317" y="4987259"/>
            <a:ext cx="100724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/>
              <a:t>4. Take the opportunity to reinforce your values to them  -  compassion for others</a:t>
            </a:r>
          </a:p>
        </p:txBody>
      </p:sp>
    </p:spTree>
    <p:extLst>
      <p:ext uri="{BB962C8B-B14F-4D97-AF65-F5344CB8AC3E}">
        <p14:creationId xmlns:p14="http://schemas.microsoft.com/office/powerpoint/2010/main" val="216845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A3686AE-AABD-4C61-B0C5-D58C576D593F}"/>
              </a:ext>
            </a:extLst>
          </p:cNvPr>
          <p:cNvSpPr txBox="1"/>
          <p:nvPr/>
        </p:nvSpPr>
        <p:spPr>
          <a:xfrm>
            <a:off x="1357313" y="885825"/>
            <a:ext cx="93440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sz="3600" b="1" dirty="0"/>
          </a:p>
          <a:p>
            <a:pPr algn="ctr"/>
            <a:endParaRPr lang="en-AU" sz="3600" b="1" dirty="0"/>
          </a:p>
          <a:p>
            <a:pPr algn="ctr"/>
            <a:endParaRPr lang="en-AU" sz="36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45D3D4-81CE-40DE-8C97-235585A50580}"/>
              </a:ext>
            </a:extLst>
          </p:cNvPr>
          <p:cNvSpPr txBox="1"/>
          <p:nvPr/>
        </p:nvSpPr>
        <p:spPr>
          <a:xfrm>
            <a:off x="1296590" y="603507"/>
            <a:ext cx="94654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is the Foundation structured?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FEA6AF-25D5-48BF-80C3-29A49D4BBCE5}"/>
              </a:ext>
            </a:extLst>
          </p:cNvPr>
          <p:cNvSpPr txBox="1"/>
          <p:nvPr/>
        </p:nvSpPr>
        <p:spPr>
          <a:xfrm>
            <a:off x="785834" y="1722140"/>
            <a:ext cx="2161967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 err="1"/>
              <a:t>PolioPlus</a:t>
            </a:r>
            <a:endParaRPr lang="en-AU" sz="3600" b="1" dirty="0"/>
          </a:p>
          <a:p>
            <a:pPr algn="ctr"/>
            <a:r>
              <a:rPr lang="en-AU" sz="3600" b="1" dirty="0"/>
              <a:t>Fund</a:t>
            </a:r>
            <a:endParaRPr lang="en-A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1D19D0-E51A-4D33-8060-09D6604DB5DE}"/>
              </a:ext>
            </a:extLst>
          </p:cNvPr>
          <p:cNvSpPr txBox="1"/>
          <p:nvPr/>
        </p:nvSpPr>
        <p:spPr>
          <a:xfrm>
            <a:off x="3333048" y="1599418"/>
            <a:ext cx="2431648" cy="192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/>
              <a:t>Annual Programs</a:t>
            </a:r>
          </a:p>
          <a:p>
            <a:pPr algn="ctr"/>
            <a:r>
              <a:rPr lang="en-AU" sz="3600" b="1" dirty="0"/>
              <a:t>Fund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203F12-1BDB-4331-BCFA-5F0C15918FED}"/>
              </a:ext>
            </a:extLst>
          </p:cNvPr>
          <p:cNvSpPr txBox="1"/>
          <p:nvPr/>
        </p:nvSpPr>
        <p:spPr>
          <a:xfrm>
            <a:off x="7942187" y="1644356"/>
            <a:ext cx="35163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/>
              <a:t>Endowment </a:t>
            </a:r>
          </a:p>
          <a:p>
            <a:pPr algn="ctr"/>
            <a:r>
              <a:rPr lang="en-AU" sz="3600" b="1" dirty="0"/>
              <a:t>Fund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445309-1238-45B6-910A-E71BE9B98A66}"/>
              </a:ext>
            </a:extLst>
          </p:cNvPr>
          <p:cNvSpPr txBox="1"/>
          <p:nvPr/>
        </p:nvSpPr>
        <p:spPr>
          <a:xfrm>
            <a:off x="614101" y="4904938"/>
            <a:ext cx="21619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/>
              <a:t>Rotary’s</a:t>
            </a:r>
          </a:p>
          <a:p>
            <a:pPr algn="ctr"/>
            <a:r>
              <a:rPr lang="en-AU" sz="3600" b="1" dirty="0"/>
              <a:t>#1 goal</a:t>
            </a:r>
            <a:endParaRPr lang="en-A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23E0177-32CB-48DB-BCA7-D3648F102762}"/>
              </a:ext>
            </a:extLst>
          </p:cNvPr>
          <p:cNvSpPr txBox="1"/>
          <p:nvPr/>
        </p:nvSpPr>
        <p:spPr>
          <a:xfrm>
            <a:off x="4051114" y="4957743"/>
            <a:ext cx="31142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/>
              <a:t>All of Rotary’s other projects</a:t>
            </a:r>
            <a:endParaRPr lang="en-A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274F526-FC7B-4D45-9796-6E0287CF0000}"/>
              </a:ext>
            </a:extLst>
          </p:cNvPr>
          <p:cNvSpPr txBox="1"/>
          <p:nvPr/>
        </p:nvSpPr>
        <p:spPr>
          <a:xfrm>
            <a:off x="8196150" y="4209551"/>
            <a:ext cx="31142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/>
              <a:t>Ensures permanent future</a:t>
            </a:r>
            <a:endParaRPr lang="en-AU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E318142-4462-4753-BA3D-8886742DD443}"/>
              </a:ext>
            </a:extLst>
          </p:cNvPr>
          <p:cNvCxnSpPr>
            <a:cxnSpLocks/>
          </p:cNvCxnSpPr>
          <p:nvPr/>
        </p:nvCxnSpPr>
        <p:spPr>
          <a:xfrm>
            <a:off x="1735721" y="3611902"/>
            <a:ext cx="14028" cy="59764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774554F-8571-437B-981F-B934C0CFE059}"/>
              </a:ext>
            </a:extLst>
          </p:cNvPr>
          <p:cNvCxnSpPr/>
          <p:nvPr/>
        </p:nvCxnSpPr>
        <p:spPr>
          <a:xfrm>
            <a:off x="9753280" y="3623570"/>
            <a:ext cx="0" cy="58598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B6F2D37-54DC-4023-9169-D36D83B9022B}"/>
              </a:ext>
            </a:extLst>
          </p:cNvPr>
          <p:cNvCxnSpPr>
            <a:cxnSpLocks/>
          </p:cNvCxnSpPr>
          <p:nvPr/>
        </p:nvCxnSpPr>
        <p:spPr>
          <a:xfrm>
            <a:off x="5197619" y="4406771"/>
            <a:ext cx="303102" cy="62696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RotaryMoE_RGB.png">
            <a:extLst>
              <a:ext uri="{FF2B5EF4-FFF2-40B4-BE49-F238E27FC236}">
                <a16:creationId xmlns:a16="http://schemas.microsoft.com/office/drawing/2014/main" id="{4530737D-5009-4A7F-9096-79C99DC8622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67132" y="182012"/>
            <a:ext cx="1382577" cy="138257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F1DC856-B4FB-480B-80D6-5F87D99EAC4D}"/>
              </a:ext>
            </a:extLst>
          </p:cNvPr>
          <p:cNvSpPr txBox="1"/>
          <p:nvPr/>
        </p:nvSpPr>
        <p:spPr>
          <a:xfrm>
            <a:off x="5747271" y="1671600"/>
            <a:ext cx="2431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/>
              <a:t>World</a:t>
            </a:r>
          </a:p>
          <a:p>
            <a:pPr algn="ctr"/>
            <a:r>
              <a:rPr lang="en-AU" sz="3600" b="1" dirty="0"/>
              <a:t>Fund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90882C6-8217-47C8-8A37-1BA7DC7ADD0A}"/>
              </a:ext>
            </a:extLst>
          </p:cNvPr>
          <p:cNvCxnSpPr>
            <a:cxnSpLocks/>
          </p:cNvCxnSpPr>
          <p:nvPr/>
        </p:nvCxnSpPr>
        <p:spPr>
          <a:xfrm flipH="1">
            <a:off x="5623108" y="4401037"/>
            <a:ext cx="177902" cy="63269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E55BDDE-1833-4CB9-B06B-471AE9D08F4A}"/>
              </a:ext>
            </a:extLst>
          </p:cNvPr>
          <p:cNvSpPr txBox="1"/>
          <p:nvPr/>
        </p:nvSpPr>
        <p:spPr>
          <a:xfrm>
            <a:off x="4469493" y="3823752"/>
            <a:ext cx="2156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/>
              <a:t>‘SHARE’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BDCDC5-DB77-4C83-BFA3-48FB3DCF7F6A}"/>
              </a:ext>
            </a:extLst>
          </p:cNvPr>
          <p:cNvSpPr/>
          <p:nvPr/>
        </p:nvSpPr>
        <p:spPr>
          <a:xfrm>
            <a:off x="464234" y="1372949"/>
            <a:ext cx="2700997" cy="21601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3D162F-8B07-4317-BDA5-04ABBAB890F2}"/>
              </a:ext>
            </a:extLst>
          </p:cNvPr>
          <p:cNvSpPr/>
          <p:nvPr/>
        </p:nvSpPr>
        <p:spPr>
          <a:xfrm>
            <a:off x="3165231" y="1372948"/>
            <a:ext cx="2685369" cy="21562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C70E62-E90D-4000-BEBA-CCF57B18DDFF}"/>
              </a:ext>
            </a:extLst>
          </p:cNvPr>
          <p:cNvSpPr/>
          <p:nvPr/>
        </p:nvSpPr>
        <p:spPr>
          <a:xfrm>
            <a:off x="5850600" y="1366922"/>
            <a:ext cx="2491542" cy="21601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51599F7-0644-49AB-8EC8-140419689F61}"/>
              </a:ext>
            </a:extLst>
          </p:cNvPr>
          <p:cNvSpPr/>
          <p:nvPr/>
        </p:nvSpPr>
        <p:spPr>
          <a:xfrm>
            <a:off x="8337798" y="1357587"/>
            <a:ext cx="2799470" cy="21601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9C49AC-B300-4775-8174-17CD7DAFB737}"/>
              </a:ext>
            </a:extLst>
          </p:cNvPr>
          <p:cNvSpPr/>
          <p:nvPr/>
        </p:nvSpPr>
        <p:spPr>
          <a:xfrm>
            <a:off x="464234" y="3531851"/>
            <a:ext cx="2700997" cy="28970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1FC2678-9E3E-46B2-8798-C5235832171F}"/>
              </a:ext>
            </a:extLst>
          </p:cNvPr>
          <p:cNvSpPr/>
          <p:nvPr/>
        </p:nvSpPr>
        <p:spPr>
          <a:xfrm>
            <a:off x="3165231" y="3537718"/>
            <a:ext cx="5172567" cy="2891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822543A-3DB6-4B00-B01A-58C0DDC71B19}"/>
              </a:ext>
            </a:extLst>
          </p:cNvPr>
          <p:cNvSpPr/>
          <p:nvPr/>
        </p:nvSpPr>
        <p:spPr>
          <a:xfrm>
            <a:off x="8353545" y="3517783"/>
            <a:ext cx="2799470" cy="29018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3686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4" grpId="0"/>
      <p:bldP spid="16" grpId="0"/>
      <p:bldP spid="18" grpId="0"/>
      <p:bldP spid="15" grpId="0"/>
      <p:bldP spid="9" grpId="0"/>
      <p:bldP spid="5" grpId="0" animBg="1"/>
      <p:bldP spid="7" grpId="0" animBg="1"/>
      <p:bldP spid="10" grpId="0" animBg="1"/>
      <p:bldP spid="11" grpId="0" animBg="1"/>
      <p:bldP spid="12" grpId="0" animBg="1"/>
      <p:bldP spid="22" grpId="0" animBg="1"/>
      <p:bldP spid="2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849F2B8-CF02-4FAC-8A1A-ABA6BAD3DE55}"/>
              </a:ext>
            </a:extLst>
          </p:cNvPr>
          <p:cNvSpPr txBox="1"/>
          <p:nvPr/>
        </p:nvSpPr>
        <p:spPr>
          <a:xfrm>
            <a:off x="98474" y="605879"/>
            <a:ext cx="106633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Celebration!!!</a:t>
            </a:r>
          </a:p>
        </p:txBody>
      </p:sp>
      <p:pic>
        <p:nvPicPr>
          <p:cNvPr id="3" name="Picture 2" descr="RotaryMoE_RGB.png">
            <a:extLst>
              <a:ext uri="{FF2B5EF4-FFF2-40B4-BE49-F238E27FC236}">
                <a16:creationId xmlns:a16="http://schemas.microsoft.com/office/drawing/2014/main" id="{5263F174-5A92-4D4D-9A06-ABE2EC82B20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27855" y="182012"/>
            <a:ext cx="1382577" cy="13825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9EF7EB-4AF2-4B2F-BC9E-DB4CDD7CEF8F}"/>
              </a:ext>
            </a:extLst>
          </p:cNvPr>
          <p:cNvSpPr txBox="1"/>
          <p:nvPr/>
        </p:nvSpPr>
        <p:spPr>
          <a:xfrm>
            <a:off x="1237956" y="2193082"/>
            <a:ext cx="457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7200" b="1" dirty="0"/>
              <a:t>‘Million </a:t>
            </a:r>
          </a:p>
          <a:p>
            <a:pPr algn="ctr"/>
            <a:r>
              <a:rPr lang="en-AU" sz="7200" b="1" dirty="0"/>
              <a:t>Dollar </a:t>
            </a:r>
          </a:p>
          <a:p>
            <a:pPr algn="ctr"/>
            <a:r>
              <a:rPr lang="en-AU" sz="7200" b="1" dirty="0"/>
              <a:t>Dinner’</a:t>
            </a:r>
          </a:p>
        </p:txBody>
      </p:sp>
      <p:pic>
        <p:nvPicPr>
          <p:cNvPr id="1028" name="Picture 4" descr="Image result for grand dinner party cartoon">
            <a:extLst>
              <a:ext uri="{FF2B5EF4-FFF2-40B4-BE49-F238E27FC236}">
                <a16:creationId xmlns:a16="http://schemas.microsoft.com/office/drawing/2014/main" id="{80747852-09A8-4CA7-8B01-FB1F0A4AA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2916">
            <a:off x="6211648" y="2218416"/>
            <a:ext cx="4814136" cy="36106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5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770142" y="914400"/>
            <a:ext cx="7172765" cy="1508760"/>
            <a:chOff x="0" y="0"/>
            <a:chExt cx="7124700" cy="150876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5" name="Rectangle: Rounded Corners 14"/>
            <p:cNvSpPr/>
            <p:nvPr/>
          </p:nvSpPr>
          <p:spPr>
            <a:xfrm>
              <a:off x="0" y="0"/>
              <a:ext cx="7124700" cy="1508760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ectangle: Rounded Corners 4"/>
            <p:cNvSpPr txBox="1"/>
            <p:nvPr/>
          </p:nvSpPr>
          <p:spPr>
            <a:xfrm>
              <a:off x="106679" y="0"/>
              <a:ext cx="6621785" cy="142038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 dirty="0">
                  <a:solidFill>
                    <a:schemeClr val="tx1"/>
                  </a:solidFill>
                </a:rPr>
                <a:t>The Million Dollar Dinner </a:t>
              </a:r>
              <a:r>
                <a:rPr lang="en-US" sz="3200" b="1" dirty="0">
                  <a:solidFill>
                    <a:schemeClr val="tx1"/>
                  </a:solidFill>
                </a:rPr>
                <a:t>–Districts 9650 and 9670 (Hunter)</a:t>
              </a:r>
              <a:endParaRPr lang="en-US" sz="28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446855" y="2674620"/>
            <a:ext cx="7124700" cy="1508760"/>
            <a:chOff x="628649" y="1760220"/>
            <a:chExt cx="7124700" cy="150876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3" name="Rectangle: Rounded Corners 12"/>
            <p:cNvSpPr/>
            <p:nvPr/>
          </p:nvSpPr>
          <p:spPr>
            <a:xfrm>
              <a:off x="628649" y="1760220"/>
              <a:ext cx="7124700" cy="1508760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ctangle: Rounded Corners 6"/>
            <p:cNvSpPr txBox="1"/>
            <p:nvPr/>
          </p:nvSpPr>
          <p:spPr>
            <a:xfrm>
              <a:off x="672839" y="1804410"/>
              <a:ext cx="5426976" cy="142037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dirty="0">
                  <a:solidFill>
                    <a:schemeClr val="tx1"/>
                  </a:solidFill>
                </a:rPr>
                <a:t>Sat 18 November 2017             </a:t>
              </a:r>
              <a:r>
                <a:rPr lang="en-US" sz="3200" b="1" dirty="0" err="1">
                  <a:solidFill>
                    <a:schemeClr val="tx1"/>
                  </a:solidFill>
                </a:rPr>
                <a:t>Rydges</a:t>
              </a:r>
              <a:r>
                <a:rPr lang="en-US" sz="3200" b="1" dirty="0">
                  <a:solidFill>
                    <a:schemeClr val="tx1"/>
                  </a:solidFill>
                </a:rPr>
                <a:t> Hotel Port Macquarie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075505" y="4434840"/>
            <a:ext cx="7124700" cy="1508760"/>
            <a:chOff x="1257299" y="3520440"/>
            <a:chExt cx="7124700" cy="150876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1" name="Rectangle: Rounded Corners 10"/>
            <p:cNvSpPr/>
            <p:nvPr/>
          </p:nvSpPr>
          <p:spPr>
            <a:xfrm>
              <a:off x="1257299" y="3520440"/>
              <a:ext cx="7124700" cy="1508760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ctangle: Rounded Corners 8"/>
            <p:cNvSpPr txBox="1"/>
            <p:nvPr/>
          </p:nvSpPr>
          <p:spPr>
            <a:xfrm>
              <a:off x="1301489" y="3564630"/>
              <a:ext cx="5426976" cy="142037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dirty="0">
                  <a:solidFill>
                    <a:schemeClr val="tx1"/>
                  </a:solidFill>
                </a:rPr>
                <a:t>Jennifer Jones Vice President 2016/17 Rotary International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9962212" y="2058543"/>
            <a:ext cx="980694" cy="980694"/>
            <a:chOff x="6144006" y="1144143"/>
            <a:chExt cx="980694" cy="980694"/>
          </a:xfrm>
        </p:grpSpPr>
        <p:sp>
          <p:nvSpPr>
            <p:cNvPr id="9" name="Arrow: Down 8"/>
            <p:cNvSpPr/>
            <p:nvPr/>
          </p:nvSpPr>
          <p:spPr>
            <a:xfrm>
              <a:off x="6144006" y="1144143"/>
              <a:ext cx="980694" cy="980694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FF0000">
                <a:alpha val="90000"/>
              </a:srgb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Arrow: Down 10"/>
            <p:cNvSpPr txBox="1"/>
            <p:nvPr/>
          </p:nvSpPr>
          <p:spPr>
            <a:xfrm>
              <a:off x="6364662" y="1144143"/>
              <a:ext cx="539382" cy="7379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0590862" y="3808704"/>
            <a:ext cx="980694" cy="980694"/>
            <a:chOff x="6772656" y="2894304"/>
            <a:chExt cx="980694" cy="980694"/>
          </a:xfrm>
        </p:grpSpPr>
        <p:sp>
          <p:nvSpPr>
            <p:cNvPr id="7" name="Arrow: Down 6"/>
            <p:cNvSpPr/>
            <p:nvPr/>
          </p:nvSpPr>
          <p:spPr>
            <a:xfrm>
              <a:off x="6772656" y="2894304"/>
              <a:ext cx="980694" cy="980694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FF0000">
                <a:alpha val="90000"/>
              </a:srgb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Arrow: Down 12"/>
            <p:cNvSpPr txBox="1"/>
            <p:nvPr/>
          </p:nvSpPr>
          <p:spPr>
            <a:xfrm>
              <a:off x="6993312" y="2894304"/>
              <a:ext cx="539382" cy="7379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/>
            </a:p>
          </p:txBody>
        </p:sp>
      </p:grpSp>
      <p:pic>
        <p:nvPicPr>
          <p:cNvPr id="17" name="Picture 2" descr="Image result for rydges hotel port macquarie nsw">
            <a:extLst>
              <a:ext uri="{FF2B5EF4-FFF2-40B4-BE49-F238E27FC236}">
                <a16:creationId xmlns:a16="http://schemas.microsoft.com/office/drawing/2014/main" id="{581916A6-3397-4626-83EC-927CD911C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93" y="1155978"/>
            <a:ext cx="3315997" cy="21922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RotaryMoE_RGB.png">
            <a:extLst>
              <a:ext uri="{FF2B5EF4-FFF2-40B4-BE49-F238E27FC236}">
                <a16:creationId xmlns:a16="http://schemas.microsoft.com/office/drawing/2014/main" id="{59D07D20-AD83-4263-9E27-ED961ED7856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27855" y="182012"/>
            <a:ext cx="1382577" cy="1382577"/>
          </a:xfrm>
          <a:prstGeom prst="rect">
            <a:avLst/>
          </a:prstGeom>
        </p:spPr>
      </p:pic>
      <p:pic>
        <p:nvPicPr>
          <p:cNvPr id="2050" name="Picture 2" descr="Image result for jennifer jones rotary">
            <a:extLst>
              <a:ext uri="{FF2B5EF4-FFF2-40B4-BE49-F238E27FC236}">
                <a16:creationId xmlns:a16="http://schemas.microsoft.com/office/drawing/2014/main" id="{F76570AD-CBA2-40A8-AADB-7B32ECC15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17" y="3917631"/>
            <a:ext cx="3810000" cy="2543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8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F28D64-C3B1-406E-AE67-08A209410C68}"/>
              </a:ext>
            </a:extLst>
          </p:cNvPr>
          <p:cNvSpPr txBox="1"/>
          <p:nvPr/>
        </p:nvSpPr>
        <p:spPr>
          <a:xfrm>
            <a:off x="98474" y="587318"/>
            <a:ext cx="106633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Anyway, come to our dinner!</a:t>
            </a:r>
          </a:p>
        </p:txBody>
      </p:sp>
      <p:pic>
        <p:nvPicPr>
          <p:cNvPr id="3" name="Picture 2" descr="RotaryMoE_RGB.png">
            <a:extLst>
              <a:ext uri="{FF2B5EF4-FFF2-40B4-BE49-F238E27FC236}">
                <a16:creationId xmlns:a16="http://schemas.microsoft.com/office/drawing/2014/main" id="{2B4DF7D3-6F90-4FA5-BE07-4DA1B7EB384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27855" y="163451"/>
            <a:ext cx="1382577" cy="13825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609FC2-D420-4113-8A3E-B22D6DA411A7}"/>
              </a:ext>
            </a:extLst>
          </p:cNvPr>
          <p:cNvSpPr txBox="1"/>
          <p:nvPr/>
        </p:nvSpPr>
        <p:spPr>
          <a:xfrm>
            <a:off x="1195754" y="1911592"/>
            <a:ext cx="8229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1B4E7"/>
              </a:buClr>
              <a:buSzPct val="120000"/>
            </a:pPr>
            <a:r>
              <a:rPr lang="en-US" sz="3200" b="1" dirty="0"/>
              <a:t>All welcome – 250 limit so book now!</a:t>
            </a:r>
          </a:p>
          <a:p>
            <a:pPr>
              <a:buClr>
                <a:srgbClr val="01B4E7"/>
              </a:buClr>
              <a:buSzPct val="120000"/>
            </a:pPr>
            <a:r>
              <a:rPr lang="en-US" sz="3200" b="1" dirty="0"/>
              <a:t>Book at </a:t>
            </a:r>
            <a:r>
              <a:rPr lang="en-AU" sz="3200" u="sng" dirty="0">
                <a:hlinkClick r:id="rId3"/>
              </a:rPr>
              <a:t>http://milliondollardinner.org.au/</a:t>
            </a:r>
            <a:endParaRPr lang="en-US" sz="3200" b="1" dirty="0"/>
          </a:p>
          <a:p>
            <a:pPr>
              <a:buClr>
                <a:srgbClr val="01B4E7"/>
              </a:buClr>
              <a:buSzPct val="120000"/>
            </a:pPr>
            <a:endParaRPr lang="en-US" b="1" dirty="0">
              <a:solidFill>
                <a:schemeClr val="bg1"/>
              </a:solidFill>
              <a:latin typeface="Georgia" pitchFamily="18" charset="0"/>
            </a:endParaRPr>
          </a:p>
          <a:p>
            <a:endParaRPr lang="en-A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48393A-9FA8-4965-AA93-9B854C0AED63}"/>
              </a:ext>
            </a:extLst>
          </p:cNvPr>
          <p:cNvSpPr txBox="1"/>
          <p:nvPr/>
        </p:nvSpPr>
        <p:spPr>
          <a:xfrm>
            <a:off x="1195754" y="3193366"/>
            <a:ext cx="94321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/>
              <a:t>Three course meal, pre dinner drinks, plus table wines provided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207143-79E2-4A2A-863C-2E896B4CFEC2}"/>
              </a:ext>
            </a:extLst>
          </p:cNvPr>
          <p:cNvSpPr txBox="1"/>
          <p:nvPr/>
        </p:nvSpPr>
        <p:spPr>
          <a:xfrm>
            <a:off x="1195754" y="4459458"/>
            <a:ext cx="94321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/>
              <a:t>Presentations to Bequest Society members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3D66A8-24BB-4DE8-A4CF-5FAB22804DEE}"/>
              </a:ext>
            </a:extLst>
          </p:cNvPr>
          <p:cNvSpPr txBox="1"/>
          <p:nvPr/>
        </p:nvSpPr>
        <p:spPr>
          <a:xfrm>
            <a:off x="1195754" y="5219896"/>
            <a:ext cx="94321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/>
              <a:t>Cost:  $80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332605F-782C-49D7-9E76-D784F32994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727" y="3790598"/>
            <a:ext cx="1880255" cy="25072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FA2E0D8-3895-4813-A001-7D022430BA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690" y="5234162"/>
            <a:ext cx="1171240" cy="1230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972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10" descr="CostaRica_Literacy_MG5716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330" t="8665" r="22368" b="13490"/>
          <a:stretch>
            <a:fillRect/>
          </a:stretch>
        </p:blipFill>
        <p:spPr bwMode="auto">
          <a:xfrm>
            <a:off x="4879976" y="2020889"/>
            <a:ext cx="2543175" cy="2166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11" descr="20090319_DO_093[1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553" b="27495"/>
          <a:stretch>
            <a:fillRect/>
          </a:stretch>
        </p:blipFill>
        <p:spPr bwMode="auto">
          <a:xfrm>
            <a:off x="7772400" y="1981200"/>
            <a:ext cx="2586038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14" descr="girls with pinky pain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811" r="41891"/>
          <a:stretch>
            <a:fillRect/>
          </a:stretch>
        </p:blipFill>
        <p:spPr bwMode="auto">
          <a:xfrm>
            <a:off x="1828800" y="1981201"/>
            <a:ext cx="2667000" cy="2201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endpolionow graphic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856" y="4191000"/>
            <a:ext cx="720880" cy="93239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A441AA1-6610-43C9-B834-12AEFB7ED285}"/>
              </a:ext>
            </a:extLst>
          </p:cNvPr>
          <p:cNvSpPr txBox="1"/>
          <p:nvPr/>
        </p:nvSpPr>
        <p:spPr>
          <a:xfrm>
            <a:off x="1296590" y="603507"/>
            <a:ext cx="94654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b="1" dirty="0"/>
              <a:t>Supporting the Foundation: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27518C-C773-4581-AA64-25179CEDF005}"/>
              </a:ext>
            </a:extLst>
          </p:cNvPr>
          <p:cNvSpPr txBox="1"/>
          <p:nvPr/>
        </p:nvSpPr>
        <p:spPr>
          <a:xfrm>
            <a:off x="1989065" y="4390817"/>
            <a:ext cx="205388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 err="1"/>
              <a:t>PolioPlus</a:t>
            </a:r>
            <a:endParaRPr lang="en-AU" sz="3200" b="1" dirty="0"/>
          </a:p>
          <a:p>
            <a:pPr algn="ctr"/>
            <a:r>
              <a:rPr lang="en-AU" sz="3200" b="1" dirty="0"/>
              <a:t>Fund</a:t>
            </a:r>
          </a:p>
          <a:p>
            <a:pPr algn="ctr"/>
            <a:r>
              <a:rPr lang="en-AU" sz="3200" dirty="0"/>
              <a:t>End Polio Now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091EE2-5DEE-41A4-B100-9926AC60BBEF}"/>
              </a:ext>
            </a:extLst>
          </p:cNvPr>
          <p:cNvSpPr txBox="1"/>
          <p:nvPr/>
        </p:nvSpPr>
        <p:spPr>
          <a:xfrm>
            <a:off x="4484277" y="4334546"/>
            <a:ext cx="309009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/>
              <a:t>Annual Programs</a:t>
            </a:r>
          </a:p>
          <a:p>
            <a:pPr algn="ctr"/>
            <a:r>
              <a:rPr lang="en-AU" sz="3200" b="1" dirty="0"/>
              <a:t>Fund</a:t>
            </a:r>
          </a:p>
          <a:p>
            <a:pPr algn="ctr"/>
            <a:r>
              <a:rPr lang="en-AU" sz="3200" dirty="0"/>
              <a:t>For Support Today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40F239-3341-4E7A-BC6B-F1DECEF6729B}"/>
              </a:ext>
            </a:extLst>
          </p:cNvPr>
          <p:cNvSpPr txBox="1"/>
          <p:nvPr/>
        </p:nvSpPr>
        <p:spPr>
          <a:xfrm>
            <a:off x="8015702" y="4334546"/>
            <a:ext cx="22890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/>
              <a:t>Endowment</a:t>
            </a:r>
          </a:p>
          <a:p>
            <a:pPr algn="ctr"/>
            <a:r>
              <a:rPr lang="en-AU" sz="3200" b="1" dirty="0"/>
              <a:t>Fund</a:t>
            </a:r>
          </a:p>
          <a:p>
            <a:pPr algn="ctr"/>
            <a:r>
              <a:rPr lang="en-AU" sz="3200" dirty="0"/>
              <a:t>To Secure Tomorrow</a:t>
            </a:r>
          </a:p>
        </p:txBody>
      </p:sp>
    </p:spTree>
    <p:extLst>
      <p:ext uri="{BB962C8B-B14F-4D97-AF65-F5344CB8AC3E}">
        <p14:creationId xmlns:p14="http://schemas.microsoft.com/office/powerpoint/2010/main" val="185877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A6K6970">
            <a:extLst>
              <a:ext uri="{FF2B5EF4-FFF2-40B4-BE49-F238E27FC236}">
                <a16:creationId xmlns:a16="http://schemas.microsoft.com/office/drawing/2014/main" id="{7F4F39E5-1816-40DA-9C2A-7E4B2033E9C8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7195" y="518419"/>
            <a:ext cx="6519348" cy="4348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6">
            <a:extLst>
              <a:ext uri="{FF2B5EF4-FFF2-40B4-BE49-F238E27FC236}">
                <a16:creationId xmlns:a16="http://schemas.microsoft.com/office/drawing/2014/main" id="{BD81163D-A02B-44F1-92A1-1EE5DCA6CCA6}"/>
              </a:ext>
            </a:extLst>
          </p:cNvPr>
          <p:cNvSpPr txBox="1"/>
          <p:nvPr/>
        </p:nvSpPr>
        <p:spPr>
          <a:xfrm>
            <a:off x="7029157" y="940179"/>
            <a:ext cx="20304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for</a:t>
            </a:r>
          </a:p>
          <a:p>
            <a:pPr algn="ctr"/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support!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60B784-B7B6-4200-A7FB-2637EDC1F3D7}"/>
              </a:ext>
            </a:extLst>
          </p:cNvPr>
          <p:cNvSpPr txBox="1"/>
          <p:nvPr/>
        </p:nvSpPr>
        <p:spPr>
          <a:xfrm>
            <a:off x="2405576" y="5288954"/>
            <a:ext cx="75684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Rotary Foundation</a:t>
            </a:r>
          </a:p>
          <a:p>
            <a:pPr algn="ctr"/>
            <a:r>
              <a:rPr lang="en-A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‘Doing good in the world’</a:t>
            </a:r>
          </a:p>
        </p:txBody>
      </p:sp>
    </p:spTree>
    <p:extLst>
      <p:ext uri="{BB962C8B-B14F-4D97-AF65-F5344CB8AC3E}">
        <p14:creationId xmlns:p14="http://schemas.microsoft.com/office/powerpoint/2010/main" val="438935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A3686AE-AABD-4C61-B0C5-D58C576D593F}"/>
              </a:ext>
            </a:extLst>
          </p:cNvPr>
          <p:cNvSpPr txBox="1"/>
          <p:nvPr/>
        </p:nvSpPr>
        <p:spPr>
          <a:xfrm>
            <a:off x="1357313" y="885825"/>
            <a:ext cx="93440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sz="3600" b="1" dirty="0"/>
          </a:p>
          <a:p>
            <a:pPr algn="ctr"/>
            <a:endParaRPr lang="en-AU" sz="3600" b="1" dirty="0"/>
          </a:p>
          <a:p>
            <a:pPr algn="ctr"/>
            <a:endParaRPr lang="en-AU" sz="36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45D3D4-81CE-40DE-8C97-235585A50580}"/>
              </a:ext>
            </a:extLst>
          </p:cNvPr>
          <p:cNvSpPr txBox="1"/>
          <p:nvPr/>
        </p:nvSpPr>
        <p:spPr>
          <a:xfrm>
            <a:off x="1296590" y="603507"/>
            <a:ext cx="94654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is the Foundation structured?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FEA6AF-25D5-48BF-80C3-29A49D4BBCE5}"/>
              </a:ext>
            </a:extLst>
          </p:cNvPr>
          <p:cNvSpPr txBox="1"/>
          <p:nvPr/>
        </p:nvSpPr>
        <p:spPr>
          <a:xfrm>
            <a:off x="785834" y="1722140"/>
            <a:ext cx="2161967" cy="1200329"/>
          </a:xfrm>
          <a:prstGeom prst="rect">
            <a:avLst/>
          </a:prstGeom>
          <a:solidFill>
            <a:srgbClr val="FFAFD7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 err="1"/>
              <a:t>PolioPlus</a:t>
            </a:r>
            <a:endParaRPr lang="en-AU" sz="3600" b="1" dirty="0"/>
          </a:p>
          <a:p>
            <a:pPr algn="ctr"/>
            <a:r>
              <a:rPr lang="en-AU" sz="3600" b="1" dirty="0"/>
              <a:t>Fund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1D19D0-E51A-4D33-8060-09D6604DB5DE}"/>
              </a:ext>
            </a:extLst>
          </p:cNvPr>
          <p:cNvSpPr txBox="1"/>
          <p:nvPr/>
        </p:nvSpPr>
        <p:spPr>
          <a:xfrm>
            <a:off x="3327740" y="1525461"/>
            <a:ext cx="2431648" cy="1929759"/>
          </a:xfrm>
          <a:prstGeom prst="rect">
            <a:avLst/>
          </a:prstGeom>
          <a:solidFill>
            <a:srgbClr val="FFAFD7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/>
              <a:t>Annual Programs</a:t>
            </a:r>
          </a:p>
          <a:p>
            <a:pPr algn="ctr"/>
            <a:r>
              <a:rPr lang="en-AU" sz="3600" b="1" dirty="0"/>
              <a:t>Fund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203F12-1BDB-4331-BCFA-5F0C15918FED}"/>
              </a:ext>
            </a:extLst>
          </p:cNvPr>
          <p:cNvSpPr txBox="1"/>
          <p:nvPr/>
        </p:nvSpPr>
        <p:spPr>
          <a:xfrm>
            <a:off x="8444758" y="1644356"/>
            <a:ext cx="2578410" cy="1200329"/>
          </a:xfrm>
          <a:prstGeom prst="rect">
            <a:avLst/>
          </a:prstGeom>
          <a:solidFill>
            <a:srgbClr val="FFAFD7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/>
              <a:t>Endowment </a:t>
            </a:r>
          </a:p>
          <a:p>
            <a:pPr algn="ctr"/>
            <a:r>
              <a:rPr lang="en-AU" sz="3600" b="1" dirty="0"/>
              <a:t>Fund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445309-1238-45B6-910A-E71BE9B98A66}"/>
              </a:ext>
            </a:extLst>
          </p:cNvPr>
          <p:cNvSpPr txBox="1"/>
          <p:nvPr/>
        </p:nvSpPr>
        <p:spPr>
          <a:xfrm>
            <a:off x="614101" y="4904938"/>
            <a:ext cx="21619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/>
              <a:t>Rotary’s</a:t>
            </a:r>
          </a:p>
          <a:p>
            <a:pPr algn="ctr"/>
            <a:r>
              <a:rPr lang="en-AU" sz="3600" b="1" dirty="0"/>
              <a:t>#1 goal</a:t>
            </a:r>
            <a:endParaRPr lang="en-A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23E0177-32CB-48DB-BCA7-D3648F102762}"/>
              </a:ext>
            </a:extLst>
          </p:cNvPr>
          <p:cNvSpPr txBox="1"/>
          <p:nvPr/>
        </p:nvSpPr>
        <p:spPr>
          <a:xfrm>
            <a:off x="4051114" y="4957743"/>
            <a:ext cx="31142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/>
              <a:t>All of Rotary’s other projects</a:t>
            </a:r>
            <a:endParaRPr lang="en-A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274F526-FC7B-4D45-9796-6E0287CF0000}"/>
              </a:ext>
            </a:extLst>
          </p:cNvPr>
          <p:cNvSpPr txBox="1"/>
          <p:nvPr/>
        </p:nvSpPr>
        <p:spPr>
          <a:xfrm>
            <a:off x="8196150" y="4209551"/>
            <a:ext cx="31142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/>
              <a:t>Ensures permanent future</a:t>
            </a:r>
            <a:endParaRPr lang="en-AU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E318142-4462-4753-BA3D-8886742DD443}"/>
              </a:ext>
            </a:extLst>
          </p:cNvPr>
          <p:cNvCxnSpPr>
            <a:cxnSpLocks/>
          </p:cNvCxnSpPr>
          <p:nvPr/>
        </p:nvCxnSpPr>
        <p:spPr>
          <a:xfrm>
            <a:off x="1735721" y="3611902"/>
            <a:ext cx="14028" cy="59764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774554F-8571-437B-981F-B934C0CFE059}"/>
              </a:ext>
            </a:extLst>
          </p:cNvPr>
          <p:cNvCxnSpPr/>
          <p:nvPr/>
        </p:nvCxnSpPr>
        <p:spPr>
          <a:xfrm>
            <a:off x="9753280" y="3623570"/>
            <a:ext cx="0" cy="58598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B6F2D37-54DC-4023-9169-D36D83B9022B}"/>
              </a:ext>
            </a:extLst>
          </p:cNvPr>
          <p:cNvCxnSpPr>
            <a:cxnSpLocks/>
          </p:cNvCxnSpPr>
          <p:nvPr/>
        </p:nvCxnSpPr>
        <p:spPr>
          <a:xfrm>
            <a:off x="5197619" y="4406771"/>
            <a:ext cx="303102" cy="62696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RotaryMoE_RGB.png">
            <a:extLst>
              <a:ext uri="{FF2B5EF4-FFF2-40B4-BE49-F238E27FC236}">
                <a16:creationId xmlns:a16="http://schemas.microsoft.com/office/drawing/2014/main" id="{4530737D-5009-4A7F-9096-79C99DC8622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67132" y="182012"/>
            <a:ext cx="1382577" cy="138257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F1DC856-B4FB-480B-80D6-5F87D99EAC4D}"/>
              </a:ext>
            </a:extLst>
          </p:cNvPr>
          <p:cNvSpPr txBox="1"/>
          <p:nvPr/>
        </p:nvSpPr>
        <p:spPr>
          <a:xfrm>
            <a:off x="5747271" y="1671600"/>
            <a:ext cx="2431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/>
              <a:t>World</a:t>
            </a:r>
          </a:p>
          <a:p>
            <a:pPr algn="ctr"/>
            <a:r>
              <a:rPr lang="en-AU" sz="3600" b="1" dirty="0"/>
              <a:t>Fund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90882C6-8217-47C8-8A37-1BA7DC7ADD0A}"/>
              </a:ext>
            </a:extLst>
          </p:cNvPr>
          <p:cNvCxnSpPr>
            <a:cxnSpLocks/>
          </p:cNvCxnSpPr>
          <p:nvPr/>
        </p:nvCxnSpPr>
        <p:spPr>
          <a:xfrm flipH="1">
            <a:off x="5623108" y="4401037"/>
            <a:ext cx="177902" cy="63269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E55BDDE-1833-4CB9-B06B-471AE9D08F4A}"/>
              </a:ext>
            </a:extLst>
          </p:cNvPr>
          <p:cNvSpPr txBox="1"/>
          <p:nvPr/>
        </p:nvSpPr>
        <p:spPr>
          <a:xfrm>
            <a:off x="4469493" y="3823752"/>
            <a:ext cx="2156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/>
              <a:t>‘SHARE’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BDCDC5-DB77-4C83-BFA3-48FB3DCF7F6A}"/>
              </a:ext>
            </a:extLst>
          </p:cNvPr>
          <p:cNvSpPr/>
          <p:nvPr/>
        </p:nvSpPr>
        <p:spPr>
          <a:xfrm>
            <a:off x="464234" y="1372949"/>
            <a:ext cx="2700997" cy="21601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3D162F-8B07-4317-BDA5-04ABBAB890F2}"/>
              </a:ext>
            </a:extLst>
          </p:cNvPr>
          <p:cNvSpPr/>
          <p:nvPr/>
        </p:nvSpPr>
        <p:spPr>
          <a:xfrm>
            <a:off x="3165231" y="1372948"/>
            <a:ext cx="2685369" cy="21562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C70E62-E90D-4000-BEBA-CCF57B18DDFF}"/>
              </a:ext>
            </a:extLst>
          </p:cNvPr>
          <p:cNvSpPr/>
          <p:nvPr/>
        </p:nvSpPr>
        <p:spPr>
          <a:xfrm>
            <a:off x="5850600" y="1366922"/>
            <a:ext cx="2491542" cy="21601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51599F7-0644-49AB-8EC8-140419689F61}"/>
              </a:ext>
            </a:extLst>
          </p:cNvPr>
          <p:cNvSpPr/>
          <p:nvPr/>
        </p:nvSpPr>
        <p:spPr>
          <a:xfrm>
            <a:off x="8337798" y="1357587"/>
            <a:ext cx="2799470" cy="21601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9C49AC-B300-4775-8174-17CD7DAFB737}"/>
              </a:ext>
            </a:extLst>
          </p:cNvPr>
          <p:cNvSpPr/>
          <p:nvPr/>
        </p:nvSpPr>
        <p:spPr>
          <a:xfrm>
            <a:off x="464234" y="3531851"/>
            <a:ext cx="2700997" cy="28970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1FC2678-9E3E-46B2-8798-C5235832171F}"/>
              </a:ext>
            </a:extLst>
          </p:cNvPr>
          <p:cNvSpPr/>
          <p:nvPr/>
        </p:nvSpPr>
        <p:spPr>
          <a:xfrm>
            <a:off x="3165231" y="3537718"/>
            <a:ext cx="5172567" cy="2891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822543A-3DB6-4B00-B01A-58C0DDC71B19}"/>
              </a:ext>
            </a:extLst>
          </p:cNvPr>
          <p:cNvSpPr/>
          <p:nvPr/>
        </p:nvSpPr>
        <p:spPr>
          <a:xfrm>
            <a:off x="8353545" y="3517783"/>
            <a:ext cx="2799470" cy="29018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3518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A3686AE-AABD-4C61-B0C5-D58C576D593F}"/>
              </a:ext>
            </a:extLst>
          </p:cNvPr>
          <p:cNvSpPr txBox="1"/>
          <p:nvPr/>
        </p:nvSpPr>
        <p:spPr>
          <a:xfrm>
            <a:off x="1357313" y="885825"/>
            <a:ext cx="93440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sz="3600" b="1" dirty="0"/>
          </a:p>
          <a:p>
            <a:pPr algn="ctr"/>
            <a:endParaRPr lang="en-AU" sz="3600" b="1" dirty="0"/>
          </a:p>
          <a:p>
            <a:pPr algn="ctr"/>
            <a:endParaRPr lang="en-AU" sz="36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45D3D4-81CE-40DE-8C97-235585A50580}"/>
              </a:ext>
            </a:extLst>
          </p:cNvPr>
          <p:cNvSpPr txBox="1"/>
          <p:nvPr/>
        </p:nvSpPr>
        <p:spPr>
          <a:xfrm>
            <a:off x="1296590" y="603507"/>
            <a:ext cx="94654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is the Foundation structured?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FEA6AF-25D5-48BF-80C3-29A49D4BBCE5}"/>
              </a:ext>
            </a:extLst>
          </p:cNvPr>
          <p:cNvSpPr txBox="1"/>
          <p:nvPr/>
        </p:nvSpPr>
        <p:spPr>
          <a:xfrm>
            <a:off x="785834" y="1722140"/>
            <a:ext cx="2161967" cy="4524315"/>
          </a:xfrm>
          <a:prstGeom prst="rect">
            <a:avLst/>
          </a:prstGeom>
          <a:solidFill>
            <a:srgbClr val="FFAFD7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 err="1"/>
              <a:t>PolioPlus</a:t>
            </a:r>
            <a:endParaRPr lang="en-AU" sz="3600" b="1" dirty="0"/>
          </a:p>
          <a:p>
            <a:pPr algn="ctr"/>
            <a:r>
              <a:rPr lang="en-AU" sz="3600" b="1" dirty="0"/>
              <a:t>Fund</a:t>
            </a:r>
          </a:p>
          <a:p>
            <a:pPr algn="ctr"/>
            <a:endParaRPr lang="en-AU" sz="3600" b="1" dirty="0"/>
          </a:p>
          <a:p>
            <a:pPr algn="ctr"/>
            <a:endParaRPr lang="en-AU" sz="3600" b="1" dirty="0"/>
          </a:p>
          <a:p>
            <a:pPr algn="ctr"/>
            <a:endParaRPr lang="en-AU" sz="3600" b="1" dirty="0"/>
          </a:p>
          <a:p>
            <a:pPr algn="ctr"/>
            <a:endParaRPr lang="en-AU" sz="3600" b="1" dirty="0"/>
          </a:p>
          <a:p>
            <a:pPr algn="ctr"/>
            <a:endParaRPr lang="en-AU" sz="3600" b="1" dirty="0"/>
          </a:p>
          <a:p>
            <a:pPr algn="ctr"/>
            <a:endParaRPr lang="en-AU" sz="36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1D19D0-E51A-4D33-8060-09D6604DB5DE}"/>
              </a:ext>
            </a:extLst>
          </p:cNvPr>
          <p:cNvSpPr txBox="1"/>
          <p:nvPr/>
        </p:nvSpPr>
        <p:spPr>
          <a:xfrm>
            <a:off x="3327740" y="1525461"/>
            <a:ext cx="2431648" cy="1929759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/>
              <a:t>Annual Programs</a:t>
            </a:r>
          </a:p>
          <a:p>
            <a:pPr algn="ctr"/>
            <a:r>
              <a:rPr lang="en-AU" sz="3600" b="1" dirty="0"/>
              <a:t>Fund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203F12-1BDB-4331-BCFA-5F0C15918FED}"/>
              </a:ext>
            </a:extLst>
          </p:cNvPr>
          <p:cNvSpPr txBox="1"/>
          <p:nvPr/>
        </p:nvSpPr>
        <p:spPr>
          <a:xfrm>
            <a:off x="8444758" y="1644356"/>
            <a:ext cx="2578410" cy="1200329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/>
              <a:t>Endowment </a:t>
            </a:r>
          </a:p>
          <a:p>
            <a:pPr algn="ctr"/>
            <a:r>
              <a:rPr lang="en-AU" sz="3600" b="1" dirty="0"/>
              <a:t>Fund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445309-1238-45B6-910A-E71BE9B98A66}"/>
              </a:ext>
            </a:extLst>
          </p:cNvPr>
          <p:cNvSpPr txBox="1"/>
          <p:nvPr/>
        </p:nvSpPr>
        <p:spPr>
          <a:xfrm>
            <a:off x="614101" y="4904938"/>
            <a:ext cx="21619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/>
              <a:t>Rotary’s</a:t>
            </a:r>
          </a:p>
          <a:p>
            <a:pPr algn="ctr"/>
            <a:r>
              <a:rPr lang="en-AU" sz="3600" b="1" dirty="0"/>
              <a:t>#1 goal</a:t>
            </a:r>
            <a:endParaRPr lang="en-A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23E0177-32CB-48DB-BCA7-D3648F102762}"/>
              </a:ext>
            </a:extLst>
          </p:cNvPr>
          <p:cNvSpPr txBox="1"/>
          <p:nvPr/>
        </p:nvSpPr>
        <p:spPr>
          <a:xfrm>
            <a:off x="4051114" y="4957743"/>
            <a:ext cx="31142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/>
              <a:t>All of Rotary’s other projects</a:t>
            </a:r>
            <a:endParaRPr lang="en-A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274F526-FC7B-4D45-9796-6E0287CF0000}"/>
              </a:ext>
            </a:extLst>
          </p:cNvPr>
          <p:cNvSpPr txBox="1"/>
          <p:nvPr/>
        </p:nvSpPr>
        <p:spPr>
          <a:xfrm>
            <a:off x="8196150" y="4209551"/>
            <a:ext cx="31142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/>
              <a:t>Ensures permanent future</a:t>
            </a:r>
            <a:endParaRPr lang="en-AU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E318142-4462-4753-BA3D-8886742DD443}"/>
              </a:ext>
            </a:extLst>
          </p:cNvPr>
          <p:cNvCxnSpPr>
            <a:cxnSpLocks/>
          </p:cNvCxnSpPr>
          <p:nvPr/>
        </p:nvCxnSpPr>
        <p:spPr>
          <a:xfrm>
            <a:off x="1735721" y="3611902"/>
            <a:ext cx="14028" cy="59764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774554F-8571-437B-981F-B934C0CFE059}"/>
              </a:ext>
            </a:extLst>
          </p:cNvPr>
          <p:cNvCxnSpPr/>
          <p:nvPr/>
        </p:nvCxnSpPr>
        <p:spPr>
          <a:xfrm>
            <a:off x="9753280" y="3623570"/>
            <a:ext cx="0" cy="58598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B6F2D37-54DC-4023-9169-D36D83B9022B}"/>
              </a:ext>
            </a:extLst>
          </p:cNvPr>
          <p:cNvCxnSpPr>
            <a:cxnSpLocks/>
          </p:cNvCxnSpPr>
          <p:nvPr/>
        </p:nvCxnSpPr>
        <p:spPr>
          <a:xfrm>
            <a:off x="5197619" y="4406771"/>
            <a:ext cx="303102" cy="62696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RotaryMoE_RGB.png">
            <a:extLst>
              <a:ext uri="{FF2B5EF4-FFF2-40B4-BE49-F238E27FC236}">
                <a16:creationId xmlns:a16="http://schemas.microsoft.com/office/drawing/2014/main" id="{4530737D-5009-4A7F-9096-79C99DC8622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67132" y="182012"/>
            <a:ext cx="1382577" cy="138257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F1DC856-B4FB-480B-80D6-5F87D99EAC4D}"/>
              </a:ext>
            </a:extLst>
          </p:cNvPr>
          <p:cNvSpPr txBox="1"/>
          <p:nvPr/>
        </p:nvSpPr>
        <p:spPr>
          <a:xfrm>
            <a:off x="5747271" y="1671600"/>
            <a:ext cx="2431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/>
              <a:t>World</a:t>
            </a:r>
          </a:p>
          <a:p>
            <a:pPr algn="ctr"/>
            <a:r>
              <a:rPr lang="en-AU" sz="3600" b="1" dirty="0"/>
              <a:t>Fund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90882C6-8217-47C8-8A37-1BA7DC7ADD0A}"/>
              </a:ext>
            </a:extLst>
          </p:cNvPr>
          <p:cNvCxnSpPr>
            <a:cxnSpLocks/>
          </p:cNvCxnSpPr>
          <p:nvPr/>
        </p:nvCxnSpPr>
        <p:spPr>
          <a:xfrm flipH="1">
            <a:off x="5623108" y="4401037"/>
            <a:ext cx="177902" cy="63269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E55BDDE-1833-4CB9-B06B-471AE9D08F4A}"/>
              </a:ext>
            </a:extLst>
          </p:cNvPr>
          <p:cNvSpPr txBox="1"/>
          <p:nvPr/>
        </p:nvSpPr>
        <p:spPr>
          <a:xfrm>
            <a:off x="4469493" y="3823752"/>
            <a:ext cx="2156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/>
              <a:t>‘SHARE’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BDCDC5-DB77-4C83-BFA3-48FB3DCF7F6A}"/>
              </a:ext>
            </a:extLst>
          </p:cNvPr>
          <p:cNvSpPr/>
          <p:nvPr/>
        </p:nvSpPr>
        <p:spPr>
          <a:xfrm>
            <a:off x="464234" y="1372949"/>
            <a:ext cx="2700997" cy="21601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3D162F-8B07-4317-BDA5-04ABBAB890F2}"/>
              </a:ext>
            </a:extLst>
          </p:cNvPr>
          <p:cNvSpPr/>
          <p:nvPr/>
        </p:nvSpPr>
        <p:spPr>
          <a:xfrm>
            <a:off x="3165231" y="1372948"/>
            <a:ext cx="2685369" cy="21562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C70E62-E90D-4000-BEBA-CCF57B18DDFF}"/>
              </a:ext>
            </a:extLst>
          </p:cNvPr>
          <p:cNvSpPr/>
          <p:nvPr/>
        </p:nvSpPr>
        <p:spPr>
          <a:xfrm>
            <a:off x="5850600" y="1366922"/>
            <a:ext cx="2491542" cy="21601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51599F7-0644-49AB-8EC8-140419689F61}"/>
              </a:ext>
            </a:extLst>
          </p:cNvPr>
          <p:cNvSpPr/>
          <p:nvPr/>
        </p:nvSpPr>
        <p:spPr>
          <a:xfrm>
            <a:off x="8337798" y="1357587"/>
            <a:ext cx="2799470" cy="21601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9C49AC-B300-4775-8174-17CD7DAFB737}"/>
              </a:ext>
            </a:extLst>
          </p:cNvPr>
          <p:cNvSpPr/>
          <p:nvPr/>
        </p:nvSpPr>
        <p:spPr>
          <a:xfrm>
            <a:off x="464234" y="3531851"/>
            <a:ext cx="2700997" cy="28970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1FC2678-9E3E-46B2-8798-C5235832171F}"/>
              </a:ext>
            </a:extLst>
          </p:cNvPr>
          <p:cNvSpPr/>
          <p:nvPr/>
        </p:nvSpPr>
        <p:spPr>
          <a:xfrm>
            <a:off x="3165231" y="3537718"/>
            <a:ext cx="5172567" cy="2891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822543A-3DB6-4B00-B01A-58C0DDC71B19}"/>
              </a:ext>
            </a:extLst>
          </p:cNvPr>
          <p:cNvSpPr/>
          <p:nvPr/>
        </p:nvSpPr>
        <p:spPr>
          <a:xfrm>
            <a:off x="8353545" y="3517783"/>
            <a:ext cx="2799470" cy="29018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604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A3686AE-AABD-4C61-B0C5-D58C576D593F}"/>
              </a:ext>
            </a:extLst>
          </p:cNvPr>
          <p:cNvSpPr txBox="1"/>
          <p:nvPr/>
        </p:nvSpPr>
        <p:spPr>
          <a:xfrm>
            <a:off x="1357313" y="885825"/>
            <a:ext cx="93440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sz="3600" b="1" dirty="0"/>
          </a:p>
          <a:p>
            <a:pPr algn="ctr"/>
            <a:endParaRPr lang="en-AU" sz="3600" b="1" dirty="0"/>
          </a:p>
          <a:p>
            <a:pPr algn="ctr"/>
            <a:endParaRPr lang="en-AU" sz="36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45D3D4-81CE-40DE-8C97-235585A50580}"/>
              </a:ext>
            </a:extLst>
          </p:cNvPr>
          <p:cNvSpPr txBox="1"/>
          <p:nvPr/>
        </p:nvSpPr>
        <p:spPr>
          <a:xfrm>
            <a:off x="1296590" y="603507"/>
            <a:ext cx="94654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Polio Update</a:t>
            </a:r>
          </a:p>
        </p:txBody>
      </p:sp>
      <p:pic>
        <p:nvPicPr>
          <p:cNvPr id="15" name="Picture 2" descr="http://www.polioeradication.org/portals/0/Image/Data&amp;Monitoring/currentyear.jpg">
            <a:extLst>
              <a:ext uri="{FF2B5EF4-FFF2-40B4-BE49-F238E27FC236}">
                <a16:creationId xmlns:a16="http://schemas.microsoft.com/office/drawing/2014/main" id="{6D4A5B03-08FE-481A-B40C-76F442DFDB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12618" t="8989" b="13301"/>
          <a:stretch/>
        </p:blipFill>
        <p:spPr bwMode="auto">
          <a:xfrm>
            <a:off x="1296591" y="1448813"/>
            <a:ext cx="4494610" cy="299785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8B4A848-A4E2-49B0-A5FA-EB62BA24FF9F}"/>
              </a:ext>
            </a:extLst>
          </p:cNvPr>
          <p:cNvSpPr txBox="1"/>
          <p:nvPr/>
        </p:nvSpPr>
        <p:spPr>
          <a:xfrm>
            <a:off x="6896648" y="1268760"/>
            <a:ext cx="446449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u="sng" dirty="0">
                <a:latin typeface="Arial Narrow" pitchFamily="34" charset="0"/>
              </a:rPr>
              <a:t>Pakistan</a:t>
            </a:r>
            <a:r>
              <a:rPr lang="en-AU" sz="3200" b="1" dirty="0">
                <a:latin typeface="Arial Narrow" pitchFamily="34" charset="0"/>
              </a:rPr>
              <a:t>  -  2014  - 328			2015  -  56			2016  -  20</a:t>
            </a:r>
          </a:p>
          <a:p>
            <a:r>
              <a:rPr lang="en-AU" sz="3200" b="1" dirty="0">
                <a:latin typeface="Arial Narrow" pitchFamily="34" charset="0"/>
              </a:rPr>
              <a:t>                    2017  -   4</a:t>
            </a:r>
            <a:endParaRPr lang="en-AU" sz="2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5B576CB-A450-4DD2-8B7D-5808B14BCCAD}"/>
              </a:ext>
            </a:extLst>
          </p:cNvPr>
          <p:cNvSpPr txBox="1"/>
          <p:nvPr/>
        </p:nvSpPr>
        <p:spPr>
          <a:xfrm>
            <a:off x="6660231" y="3713798"/>
            <a:ext cx="497517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u="sng" dirty="0">
                <a:latin typeface="Arial Narrow" pitchFamily="34" charset="0"/>
              </a:rPr>
              <a:t>Afghanistan</a:t>
            </a:r>
            <a:r>
              <a:rPr lang="en-AU" sz="3200" b="1" dirty="0">
                <a:latin typeface="Arial Narrow" pitchFamily="34" charset="0"/>
              </a:rPr>
              <a:t>  -  2014  - 28			      2015  -  20			      2016  -  13</a:t>
            </a:r>
          </a:p>
          <a:p>
            <a:r>
              <a:rPr lang="en-AU" sz="3200" b="1" dirty="0">
                <a:latin typeface="Arial Narrow" pitchFamily="34" charset="0"/>
              </a:rPr>
              <a:t>                          2017  -   6</a:t>
            </a:r>
            <a:endParaRPr lang="en-AU" sz="28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0FA5259-6679-42C9-AD68-805498FA242A}"/>
              </a:ext>
            </a:extLst>
          </p:cNvPr>
          <p:cNvSpPr txBox="1"/>
          <p:nvPr/>
        </p:nvSpPr>
        <p:spPr>
          <a:xfrm>
            <a:off x="608492" y="4495664"/>
            <a:ext cx="446449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u="sng" dirty="0">
                <a:latin typeface="Arial Narrow" pitchFamily="34" charset="0"/>
              </a:rPr>
              <a:t>Nigeria  </a:t>
            </a:r>
            <a:r>
              <a:rPr lang="en-AU" sz="3200" b="1" dirty="0">
                <a:latin typeface="Arial Narrow" pitchFamily="34" charset="0"/>
              </a:rPr>
              <a:t>  -  2014  - 36			2015  -  0			2016  -  4</a:t>
            </a:r>
          </a:p>
          <a:p>
            <a:r>
              <a:rPr lang="en-AU" sz="3200" b="1" dirty="0">
                <a:latin typeface="Arial Narrow" pitchFamily="34" charset="0"/>
              </a:rPr>
              <a:t>                    2017  -  0</a:t>
            </a:r>
            <a:endParaRPr lang="en-AU" sz="2800" dirty="0"/>
          </a:p>
        </p:txBody>
      </p:sp>
      <p:pic>
        <p:nvPicPr>
          <p:cNvPr id="23" name="Picture 22" descr="RotaryMoE_RGB.png">
            <a:extLst>
              <a:ext uri="{FF2B5EF4-FFF2-40B4-BE49-F238E27FC236}">
                <a16:creationId xmlns:a16="http://schemas.microsoft.com/office/drawing/2014/main" id="{592E3965-8F04-4279-88CC-B695C8FCA6D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67132" y="182012"/>
            <a:ext cx="1382577" cy="138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65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A3686AE-AABD-4C61-B0C5-D58C576D593F}"/>
              </a:ext>
            </a:extLst>
          </p:cNvPr>
          <p:cNvSpPr txBox="1"/>
          <p:nvPr/>
        </p:nvSpPr>
        <p:spPr>
          <a:xfrm>
            <a:off x="1357313" y="885825"/>
            <a:ext cx="93440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sz="3600" b="1" dirty="0"/>
          </a:p>
          <a:p>
            <a:pPr algn="ctr"/>
            <a:endParaRPr lang="en-AU" sz="3600" b="1" dirty="0"/>
          </a:p>
          <a:p>
            <a:pPr algn="ctr"/>
            <a:endParaRPr lang="en-AU" sz="36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45D3D4-81CE-40DE-8C97-235585A50580}"/>
              </a:ext>
            </a:extLst>
          </p:cNvPr>
          <p:cNvSpPr txBox="1"/>
          <p:nvPr/>
        </p:nvSpPr>
        <p:spPr>
          <a:xfrm>
            <a:off x="1235868" y="616760"/>
            <a:ext cx="94654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Polio Update – Atlanta Convention</a:t>
            </a:r>
          </a:p>
        </p:txBody>
      </p:sp>
      <p:pic>
        <p:nvPicPr>
          <p:cNvPr id="17" name="Picture 16" descr="RotaryMoE_RGB.png">
            <a:extLst>
              <a:ext uri="{FF2B5EF4-FFF2-40B4-BE49-F238E27FC236}">
                <a16:creationId xmlns:a16="http://schemas.microsoft.com/office/drawing/2014/main" id="{B64BC87F-225C-46D5-87C7-261FB557F63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67132" y="182012"/>
            <a:ext cx="1382577" cy="1382577"/>
          </a:xfrm>
          <a:prstGeom prst="rect">
            <a:avLst/>
          </a:prstGeom>
        </p:spPr>
      </p:pic>
      <p:pic>
        <p:nvPicPr>
          <p:cNvPr id="15" name="Picture 4" descr="https://lh3.googleusercontent.com/ac1KxI49UZt-zu9X4zhD-ng4Op1vm9P58SmYG4yAmKe1WIatYtffrIvSswxXmTwSVO4xVmreBcpHhw-Zpt1nGNDPiyRONgqkkqJjxztO9pSCWHbX-vjCeb-f-kzRH_Q-YjXuNNetuaeDif0anEibWd9YMzPV-3qmVJ1fXwthvoxpkJl5k9-z79AuU_5vRiRLPQbJK2iD3Yd1QS2KvKPt11hxcqpw5USUlbca2Y4rU-xB7yapAsNpOLvVm76v-K07P84ZPVrdfMnF0UM8pWVignkyO-v6aZEPqzrcE5JeCd_W3rc4LMuxFfPUBPhR9yCM8OLQ2BaWBqvktdmA53oZxHUJA0UH9auH3xseoEWsYMEjI39RHZCf4_zM0Wc9Dfe2T2v4v-ksHtQctWFmgQeKO_c2SEfOx5m9-73Du460LYv98V3k5gPYxNiKRsWXdv36ysajX3VZ3H9cKKdh9HKv7UDybb6xVehaC8xjC2ZikhNDhDBCU3gtV8oJKPD5eT9uhixxk1xARibuU8Xd_FFDfnzSIqdObjjAoNFhwqUrAxp9OKFMzoQ6JEzjKIjPTwj04j3T9-zma_lCLt1rB8on_uPEZN3s9KrPb9sEcFe9r9Rt__J2NxvV=w1177-h662-no">
            <a:extLst>
              <a:ext uri="{FF2B5EF4-FFF2-40B4-BE49-F238E27FC236}">
                <a16:creationId xmlns:a16="http://schemas.microsoft.com/office/drawing/2014/main" id="{434CF29E-B246-4659-8E25-06932C9FB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992" y="1564588"/>
            <a:ext cx="9096140" cy="5116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91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A3686AE-AABD-4C61-B0C5-D58C576D593F}"/>
              </a:ext>
            </a:extLst>
          </p:cNvPr>
          <p:cNvSpPr txBox="1"/>
          <p:nvPr/>
        </p:nvSpPr>
        <p:spPr>
          <a:xfrm>
            <a:off x="1357313" y="885825"/>
            <a:ext cx="93440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sz="3600" b="1" dirty="0"/>
          </a:p>
          <a:p>
            <a:pPr algn="ctr"/>
            <a:endParaRPr lang="en-AU" sz="3600" b="1" dirty="0"/>
          </a:p>
          <a:p>
            <a:pPr algn="ctr"/>
            <a:endParaRPr lang="en-AU" sz="36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45D3D4-81CE-40DE-8C97-235585A50580}"/>
              </a:ext>
            </a:extLst>
          </p:cNvPr>
          <p:cNvSpPr txBox="1"/>
          <p:nvPr/>
        </p:nvSpPr>
        <p:spPr>
          <a:xfrm>
            <a:off x="1235868" y="616760"/>
            <a:ext cx="94654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Polio Update – Atlanta Convention</a:t>
            </a:r>
          </a:p>
        </p:txBody>
      </p:sp>
      <p:pic>
        <p:nvPicPr>
          <p:cNvPr id="17" name="Picture 16" descr="RotaryMoE_RGB.png">
            <a:extLst>
              <a:ext uri="{FF2B5EF4-FFF2-40B4-BE49-F238E27FC236}">
                <a16:creationId xmlns:a16="http://schemas.microsoft.com/office/drawing/2014/main" id="{B64BC87F-225C-46D5-87C7-261FB557F63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67132" y="182012"/>
            <a:ext cx="1382577" cy="13825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51ADC8-A1D1-4697-8802-6DD23529D7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659" y="1386201"/>
            <a:ext cx="4520283" cy="3013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BF8017-DFE9-4411-A01A-1E82521AA88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0137" b="20693"/>
          <a:stretch/>
        </p:blipFill>
        <p:spPr>
          <a:xfrm>
            <a:off x="3790123" y="4021515"/>
            <a:ext cx="7673352" cy="25137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6121631-5C25-4DBC-B998-86F37B686F8A}"/>
              </a:ext>
            </a:extLst>
          </p:cNvPr>
          <p:cNvSpPr txBox="1"/>
          <p:nvPr/>
        </p:nvSpPr>
        <p:spPr>
          <a:xfrm>
            <a:off x="5596426" y="1522885"/>
            <a:ext cx="45944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/>
              <a:t>$450 million pledged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40068A-362F-4779-BCE2-19803AB94433}"/>
              </a:ext>
            </a:extLst>
          </p:cNvPr>
          <p:cNvSpPr txBox="1"/>
          <p:nvPr/>
        </p:nvSpPr>
        <p:spPr>
          <a:xfrm>
            <a:off x="6868980" y="2976890"/>
            <a:ext cx="45944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/>
              <a:t>$1.2 billion pledged</a:t>
            </a:r>
          </a:p>
        </p:txBody>
      </p:sp>
    </p:spTree>
    <p:extLst>
      <p:ext uri="{BB962C8B-B14F-4D97-AF65-F5344CB8AC3E}">
        <p14:creationId xmlns:p14="http://schemas.microsoft.com/office/powerpoint/2010/main" val="48855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1581</TotalTime>
  <Words>983</Words>
  <Application>Microsoft Office PowerPoint</Application>
  <PresentationFormat>Widescreen</PresentationFormat>
  <Paragraphs>285</Paragraphs>
  <Slides>44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Arial</vt:lpstr>
      <vt:lpstr>Arial Narrow</vt:lpstr>
      <vt:lpstr>Calibri</vt:lpstr>
      <vt:lpstr>Calibri Light</vt:lpstr>
      <vt:lpstr>Georgia</vt:lpstr>
      <vt:lpstr>Office Theme</vt:lpstr>
      <vt:lpstr>The Rotary Foundation ‘Doing good in the world’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 Wilkin</dc:creator>
  <cp:lastModifiedBy>Joan Wilkin</cp:lastModifiedBy>
  <cp:revision>143</cp:revision>
  <dcterms:created xsi:type="dcterms:W3CDTF">2017-08-11T06:07:20Z</dcterms:created>
  <dcterms:modified xsi:type="dcterms:W3CDTF">2017-09-18T21:43:46Z</dcterms:modified>
</cp:coreProperties>
</file>