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74" r:id="rId4"/>
    <p:sldId id="260" r:id="rId5"/>
    <p:sldId id="263" r:id="rId6"/>
    <p:sldId id="272" r:id="rId7"/>
    <p:sldId id="273" r:id="rId8"/>
    <p:sldId id="265" r:id="rId9"/>
    <p:sldId id="266"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60"/>
  </p:normalViewPr>
  <p:slideViewPr>
    <p:cSldViewPr snapToGrid="0">
      <p:cViewPr varScale="1">
        <p:scale>
          <a:sx n="75" d="100"/>
          <a:sy n="75" d="100"/>
        </p:scale>
        <p:origin x="576"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2/20/2021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2/20/2021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Each year, we are asked to provide information to Rotary Insurers about Youth Protection matters in our club. That question is ‘</a:t>
            </a:r>
            <a:r>
              <a:rPr lang="en-US" sz="1200" spc="-50" dirty="0">
                <a:solidFill>
                  <a:schemeClr val="bg2">
                    <a:lumMod val="25000"/>
                  </a:schemeClr>
                </a:solidFill>
                <a:latin typeface="Segoe Print" panose="02000600000000000000" pitchFamily="2" charset="0"/>
              </a:rPr>
              <a:t>Has your club received Youth Protection procedures training?’  This very brief training provides basic but key information of when a student (involved with any Rotary programs) makes a n</a:t>
            </a:r>
            <a:r>
              <a:rPr lang="en-US" sz="1200" b="1" spc="-50" dirty="0">
                <a:solidFill>
                  <a:schemeClr val="bg2">
                    <a:lumMod val="25000"/>
                  </a:schemeClr>
                </a:solidFill>
                <a:latin typeface="Segoe Print" panose="02000600000000000000" pitchFamily="2" charset="0"/>
              </a:rPr>
              <a:t>otification of abuse or harassment.</a:t>
            </a:r>
            <a:endParaRPr lang="en-AU" sz="1200" b="1" dirty="0">
              <a:solidFill>
                <a:schemeClr val="bg2">
                  <a:lumMod val="25000"/>
                </a:schemeClr>
              </a:solidFill>
              <a:latin typeface="Segoe Print" panose="02000600000000000000" pitchFamily="2" charset="0"/>
              <a:ea typeface="Times New Roman"/>
            </a:endParaRPr>
          </a:p>
          <a:p>
            <a:r>
              <a:rPr lang="en-AU" dirty="0"/>
              <a:t>This session aims to provide you with a basic understanding of what to do should a notification be made to you or if you have concerns about a youth’s welfare as you carry out your work as a Rotarian.</a:t>
            </a:r>
          </a:p>
          <a:p>
            <a:r>
              <a:rPr lang="en-AU" dirty="0"/>
              <a:t>For those engaged in paid employment in Education, Health and Law Enforcement, annual work-related training is far more detailed.</a:t>
            </a:r>
          </a:p>
        </p:txBody>
      </p:sp>
      <p:sp>
        <p:nvSpPr>
          <p:cNvPr id="4" name="Slide Number Placeholder 3"/>
          <p:cNvSpPr>
            <a:spLocks noGrp="1"/>
          </p:cNvSpPr>
          <p:nvPr>
            <p:ph type="sldNum" sz="quarter" idx="5"/>
          </p:nvPr>
        </p:nvSpPr>
        <p:spPr/>
        <p:txBody>
          <a:bodyPr/>
          <a:lstStyle/>
          <a:p>
            <a:fld id="{C8DC57A8-AE18-4654-B6AF-04B3577165BE}" type="slidenum">
              <a:rPr lang="en-AU" smtClean="0"/>
              <a:t>1</a:t>
            </a:fld>
            <a:endParaRPr lang="en-AU"/>
          </a:p>
        </p:txBody>
      </p:sp>
    </p:spTree>
    <p:extLst>
      <p:ext uri="{BB962C8B-B14F-4D97-AF65-F5344CB8AC3E}">
        <p14:creationId xmlns:p14="http://schemas.microsoft.com/office/powerpoint/2010/main" val="286894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Helpful and important advice is included in these 3 documents.</a:t>
            </a:r>
          </a:p>
          <a:p>
            <a:r>
              <a:rPr lang="en-US" sz="1200" dirty="0">
                <a:solidFill>
                  <a:schemeClr val="bg2">
                    <a:lumMod val="25000"/>
                  </a:schemeClr>
                </a:solidFill>
              </a:rPr>
              <a:t>Abuse and Harassment Explanation – this provides an explanation of </a:t>
            </a:r>
            <a:r>
              <a:rPr lang="en-US" sz="1200" dirty="0" err="1">
                <a:solidFill>
                  <a:schemeClr val="bg2">
                    <a:lumMod val="25000"/>
                  </a:schemeClr>
                </a:solidFill>
              </a:rPr>
              <a:t>behaviour</a:t>
            </a:r>
            <a:r>
              <a:rPr lang="en-US" sz="1200" dirty="0">
                <a:solidFill>
                  <a:schemeClr val="bg2">
                    <a:lumMod val="25000"/>
                  </a:schemeClr>
                </a:solidFill>
              </a:rPr>
              <a:t> or actions that can create a claim of abuse and harassment</a:t>
            </a:r>
          </a:p>
          <a:p>
            <a:r>
              <a:rPr lang="en-US" sz="1200">
                <a:solidFill>
                  <a:schemeClr val="bg2">
                    <a:lumMod val="25000"/>
                  </a:schemeClr>
                </a:solidFill>
              </a:rPr>
              <a:t>Managing </a:t>
            </a:r>
            <a:r>
              <a:rPr lang="en-US" sz="1200" dirty="0">
                <a:solidFill>
                  <a:schemeClr val="bg2">
                    <a:lumMod val="25000"/>
                  </a:schemeClr>
                </a:solidFill>
              </a:rPr>
              <a:t>a notification – this provides guidelines to follow should you receive a notification. Remember that this is prior to making a report. The relevant agency will conduct the appropriate level of </a:t>
            </a:r>
            <a:r>
              <a:rPr lang="en-US" sz="1200" b="1" dirty="0">
                <a:solidFill>
                  <a:schemeClr val="bg2">
                    <a:lumMod val="25000"/>
                  </a:schemeClr>
                </a:solidFill>
              </a:rPr>
              <a:t>investigation – that is not our role.</a:t>
            </a:r>
          </a:p>
          <a:p>
            <a:r>
              <a:rPr lang="en-US" sz="1200" dirty="0">
                <a:solidFill>
                  <a:schemeClr val="bg2">
                    <a:lumMod val="25000"/>
                  </a:schemeClr>
                </a:solidFill>
              </a:rPr>
              <a:t>Making a report – this 2 page sheet defines to whom a report should be made. In all but </a:t>
            </a:r>
            <a:r>
              <a:rPr lang="en-US" sz="1200" b="1" dirty="0">
                <a:solidFill>
                  <a:schemeClr val="bg2">
                    <a:lumMod val="25000"/>
                  </a:schemeClr>
                </a:solidFill>
              </a:rPr>
              <a:t>URGENT (time related health concerns or risk to child’s life) </a:t>
            </a:r>
            <a:r>
              <a:rPr lang="en-US" sz="1200" b="0" dirty="0">
                <a:solidFill>
                  <a:schemeClr val="bg2">
                    <a:lumMod val="25000"/>
                  </a:schemeClr>
                </a:solidFill>
              </a:rPr>
              <a:t>cases are reported to the </a:t>
            </a:r>
            <a:r>
              <a:rPr lang="en-US" sz="1200" b="1" dirty="0">
                <a:solidFill>
                  <a:schemeClr val="bg2">
                    <a:lumMod val="25000"/>
                  </a:schemeClr>
                </a:solidFill>
              </a:rPr>
              <a:t>CHILD PROTECTION HELPLINE on 132111.  It’s 000 </a:t>
            </a:r>
            <a:r>
              <a:rPr lang="en-US" sz="1200" b="0" dirty="0">
                <a:solidFill>
                  <a:schemeClr val="bg2">
                    <a:lumMod val="25000"/>
                  </a:schemeClr>
                </a:solidFill>
              </a:rPr>
              <a:t>for the life-threatening matters.</a:t>
            </a:r>
          </a:p>
          <a:p>
            <a:r>
              <a:rPr lang="en-US" sz="1200" b="0" dirty="0">
                <a:solidFill>
                  <a:schemeClr val="bg2">
                    <a:lumMod val="25000"/>
                  </a:schemeClr>
                </a:solidFill>
              </a:rPr>
              <a:t>You will get a copy of each of these documents and will be given some time to read each one.</a:t>
            </a:r>
          </a:p>
          <a:p>
            <a:endParaRPr lang="en-AU" dirty="0"/>
          </a:p>
        </p:txBody>
      </p:sp>
      <p:sp>
        <p:nvSpPr>
          <p:cNvPr id="4" name="Slide Number Placeholder 3"/>
          <p:cNvSpPr>
            <a:spLocks noGrp="1"/>
          </p:cNvSpPr>
          <p:nvPr>
            <p:ph type="sldNum" sz="quarter" idx="5"/>
          </p:nvPr>
        </p:nvSpPr>
        <p:spPr/>
        <p:txBody>
          <a:bodyPr/>
          <a:lstStyle/>
          <a:p>
            <a:fld id="{C8DC57A8-AE18-4654-B6AF-04B3577165BE}" type="slidenum">
              <a:rPr lang="en-AU" smtClean="0"/>
              <a:t>2</a:t>
            </a:fld>
            <a:endParaRPr lang="en-AU"/>
          </a:p>
        </p:txBody>
      </p:sp>
    </p:spTree>
    <p:extLst>
      <p:ext uri="{BB962C8B-B14F-4D97-AF65-F5344CB8AC3E}">
        <p14:creationId xmlns:p14="http://schemas.microsoft.com/office/powerpoint/2010/main" val="224896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outlines actions that may be viewed as harassing or abusive behaviours.  </a:t>
            </a:r>
            <a:r>
              <a:rPr lang="en-AU" b="1" dirty="0"/>
              <a:t>Document 1</a:t>
            </a:r>
          </a:p>
          <a:p>
            <a:r>
              <a:rPr lang="en-AU" dirty="0"/>
              <a:t>Consider 2 options for delivery: 1. Hand out document and allow participants 3 minutes to read; or 2. In table groups, match the behaviours to the specific headings. (You will need to prepare before the session, i.e. cut headings and behaviours into strips)</a:t>
            </a:r>
          </a:p>
          <a:p>
            <a:r>
              <a:rPr lang="en-AU" dirty="0"/>
              <a:t>If you choose the kinaesthetic mode, you will need to provide the answers.</a:t>
            </a:r>
          </a:p>
          <a:p>
            <a:r>
              <a:rPr lang="en-AU" dirty="0"/>
              <a:t>This is not about getting everything correct, rather it is about heightening Rotarian understanding of behaviours deemed to be harassing or abusive in the present time.</a:t>
            </a:r>
          </a:p>
          <a:p>
            <a:endParaRPr lang="en-AU" dirty="0"/>
          </a:p>
          <a:p>
            <a:r>
              <a:rPr lang="en-AU" dirty="0"/>
              <a:t>The issue of Bullying may come up. Presenter should acknowledge the issue and advise that this will be discussed later on an individual basis. Presenter can provide the contact details for the District Youth Protection Officer (DYPO) to address the concern.</a:t>
            </a:r>
          </a:p>
        </p:txBody>
      </p:sp>
      <p:sp>
        <p:nvSpPr>
          <p:cNvPr id="4" name="Slide Number Placeholder 3"/>
          <p:cNvSpPr>
            <a:spLocks noGrp="1"/>
          </p:cNvSpPr>
          <p:nvPr>
            <p:ph type="sldNum" sz="quarter" idx="5"/>
          </p:nvPr>
        </p:nvSpPr>
        <p:spPr/>
        <p:txBody>
          <a:bodyPr/>
          <a:lstStyle/>
          <a:p>
            <a:fld id="{C8DC57A8-AE18-4654-B6AF-04B3577165BE}" type="slidenum">
              <a:rPr lang="en-AU" smtClean="0"/>
              <a:t>3</a:t>
            </a:fld>
            <a:endParaRPr lang="en-AU"/>
          </a:p>
        </p:txBody>
      </p:sp>
    </p:spTree>
    <p:extLst>
      <p:ext uri="{BB962C8B-B14F-4D97-AF65-F5344CB8AC3E}">
        <p14:creationId xmlns:p14="http://schemas.microsoft.com/office/powerpoint/2010/main" val="389439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community leaders there is an expectation that best practice underpins all we do. The safety of our youth is our 1</a:t>
            </a:r>
            <a:r>
              <a:rPr lang="en-AU" baseline="30000" dirty="0"/>
              <a:t>st</a:t>
            </a:r>
            <a:r>
              <a:rPr lang="en-AU" dirty="0"/>
              <a:t> priority.</a:t>
            </a:r>
          </a:p>
          <a:p>
            <a:r>
              <a:rPr lang="en-AU" dirty="0"/>
              <a:t>With such wide-ranging and varied youth based programs, Rotary policies clearly define our responsibilities within this area. Rotary documentation also clarifies our obligation towards ensuring we operate within the current state legislative requirements.</a:t>
            </a:r>
          </a:p>
          <a:p>
            <a:r>
              <a:rPr lang="en-AU" dirty="0"/>
              <a:t>Involvement in Rotary Youth programs as a VOLUNTEER means that person has a verified Working With Children Check (WWCC) and has submitted their Rotary Youth Volunteer Information and Declaration (RYVID) to their Club Youth Protection Officer.</a:t>
            </a:r>
          </a:p>
          <a:p>
            <a:endParaRPr lang="en-AU" dirty="0"/>
          </a:p>
          <a:p>
            <a:r>
              <a:rPr lang="en-AU" dirty="0"/>
              <a:t>State legislation ‘out trumps” Rotary Policy.</a:t>
            </a:r>
          </a:p>
        </p:txBody>
      </p:sp>
      <p:sp>
        <p:nvSpPr>
          <p:cNvPr id="4" name="Slide Number Placeholder 3"/>
          <p:cNvSpPr>
            <a:spLocks noGrp="1"/>
          </p:cNvSpPr>
          <p:nvPr>
            <p:ph type="sldNum" sz="quarter" idx="5"/>
          </p:nvPr>
        </p:nvSpPr>
        <p:spPr/>
        <p:txBody>
          <a:bodyPr/>
          <a:lstStyle/>
          <a:p>
            <a:fld id="{C8DC57A8-AE18-4654-B6AF-04B3577165BE}" type="slidenum">
              <a:rPr lang="en-AU" smtClean="0"/>
              <a:t>4</a:t>
            </a:fld>
            <a:endParaRPr lang="en-AU"/>
          </a:p>
        </p:txBody>
      </p:sp>
    </p:spTree>
    <p:extLst>
      <p:ext uri="{BB962C8B-B14F-4D97-AF65-F5344CB8AC3E}">
        <p14:creationId xmlns:p14="http://schemas.microsoft.com/office/powerpoint/2010/main" val="12349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Leader’s Background notes documents provides additional information to assist with any questions. (Document 2a)</a:t>
            </a:r>
          </a:p>
          <a:p>
            <a:r>
              <a:rPr lang="en-AU" dirty="0"/>
              <a:t>This is what we refer to as the MANAGING A NOTIFICATION document  </a:t>
            </a:r>
            <a:r>
              <a:rPr lang="en-AU" b="1" dirty="0"/>
              <a:t>Have document ready to hand out.</a:t>
            </a:r>
          </a:p>
          <a:p>
            <a:r>
              <a:rPr lang="en-AU" dirty="0"/>
              <a:t> It provides information of what to do in the event of a young person making a notification of abuse or harassment.</a:t>
            </a:r>
          </a:p>
          <a:p>
            <a:r>
              <a:rPr lang="en-AU" dirty="0"/>
              <a:t>There is no disputing that this is ‘tough territory’. Club members who are mandated or ex mandated reporters (Education, Health or Law Enforcement) will probably agree.</a:t>
            </a:r>
          </a:p>
          <a:p>
            <a:r>
              <a:rPr lang="en-AU" dirty="0"/>
              <a:t>This provides a basic plan for the initial ‘information gathering’ during the notification . Your next action will be to report it to the relevant authority.</a:t>
            </a:r>
          </a:p>
          <a:p>
            <a:endParaRPr lang="en-AU" dirty="0"/>
          </a:p>
          <a:p>
            <a:r>
              <a:rPr lang="en-AU" dirty="0"/>
              <a:t>If it meets the reporting ‘threshold’ (youth is at Risk of Significant Harm) – report goes to the Child Protection Helpline.</a:t>
            </a:r>
          </a:p>
          <a:p>
            <a:r>
              <a:rPr lang="en-AU" dirty="0"/>
              <a:t>If it is a case of imminent danger – 000.</a:t>
            </a:r>
          </a:p>
          <a:p>
            <a:r>
              <a:rPr lang="en-AU" dirty="0"/>
              <a:t>The District Governor and District Youth Protection Officer must be contacted immediately following this process as R.I. and the District Insurance officer have to be notified within a set timeframe.</a:t>
            </a:r>
          </a:p>
          <a:p>
            <a:r>
              <a:rPr lang="en-AU" dirty="0"/>
              <a:t>If you are unsure, contact the DYPO.</a:t>
            </a:r>
          </a:p>
          <a:p>
            <a:r>
              <a:rPr lang="en-AU" dirty="0"/>
              <a:t>Don’t forget to get the full name, address and contact details of the person making the report.</a:t>
            </a:r>
          </a:p>
        </p:txBody>
      </p:sp>
      <p:sp>
        <p:nvSpPr>
          <p:cNvPr id="4" name="Slide Number Placeholder 3"/>
          <p:cNvSpPr>
            <a:spLocks noGrp="1"/>
          </p:cNvSpPr>
          <p:nvPr>
            <p:ph type="sldNum" sz="quarter" idx="5"/>
          </p:nvPr>
        </p:nvSpPr>
        <p:spPr/>
        <p:txBody>
          <a:bodyPr/>
          <a:lstStyle/>
          <a:p>
            <a:fld id="{C8DC57A8-AE18-4654-B6AF-04B3577165BE}" type="slidenum">
              <a:rPr lang="en-AU" smtClean="0"/>
              <a:t>5</a:t>
            </a:fld>
            <a:endParaRPr lang="en-AU"/>
          </a:p>
        </p:txBody>
      </p:sp>
    </p:spTree>
    <p:extLst>
      <p:ext uri="{BB962C8B-B14F-4D97-AF65-F5344CB8AC3E}">
        <p14:creationId xmlns:p14="http://schemas.microsoft.com/office/powerpoint/2010/main" val="372905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majority of reports go to the Child Protection Helpline but urgent or life-threatening incidents should be reported to the Police.</a:t>
            </a:r>
          </a:p>
          <a:p>
            <a:r>
              <a:rPr lang="en-AU" dirty="0"/>
              <a:t>These 2 agencies work closely together.</a:t>
            </a:r>
          </a:p>
          <a:p>
            <a:r>
              <a:rPr lang="en-AU" dirty="0"/>
              <a:t>The important thing is to contact either the Child Protection Helpline or the Police immediately– never put it off to the next day. Similarly, report the matter immediately to the District Governor and District Youth Protection Officer.</a:t>
            </a:r>
          </a:p>
        </p:txBody>
      </p:sp>
      <p:sp>
        <p:nvSpPr>
          <p:cNvPr id="4" name="Slide Number Placeholder 3"/>
          <p:cNvSpPr>
            <a:spLocks noGrp="1"/>
          </p:cNvSpPr>
          <p:nvPr>
            <p:ph type="sldNum" sz="quarter" idx="5"/>
          </p:nvPr>
        </p:nvSpPr>
        <p:spPr/>
        <p:txBody>
          <a:bodyPr/>
          <a:lstStyle/>
          <a:p>
            <a:fld id="{C8DC57A8-AE18-4654-B6AF-04B3577165BE}" type="slidenum">
              <a:rPr lang="en-AU" smtClean="0"/>
              <a:t>6</a:t>
            </a:fld>
            <a:endParaRPr lang="en-AU"/>
          </a:p>
        </p:txBody>
      </p:sp>
    </p:spTree>
    <p:extLst>
      <p:ext uri="{BB962C8B-B14F-4D97-AF65-F5344CB8AC3E}">
        <p14:creationId xmlns:p14="http://schemas.microsoft.com/office/powerpoint/2010/main" val="16562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Fortunately, the life experiences and the common sense approach adopted by Rotarians means we will be able to make appropriate decisions in relation to this.</a:t>
            </a:r>
          </a:p>
          <a:p>
            <a:r>
              <a:rPr lang="en-AU" dirty="0"/>
              <a:t>Give participants time to read the </a:t>
            </a:r>
            <a:r>
              <a:rPr lang="en-AU" b="1" dirty="0"/>
              <a:t>handout document.</a:t>
            </a:r>
          </a:p>
        </p:txBody>
      </p:sp>
      <p:sp>
        <p:nvSpPr>
          <p:cNvPr id="4" name="Slide Number Placeholder 3"/>
          <p:cNvSpPr>
            <a:spLocks noGrp="1"/>
          </p:cNvSpPr>
          <p:nvPr>
            <p:ph type="sldNum" sz="quarter" idx="5"/>
          </p:nvPr>
        </p:nvSpPr>
        <p:spPr/>
        <p:txBody>
          <a:bodyPr/>
          <a:lstStyle/>
          <a:p>
            <a:fld id="{C8DC57A8-AE18-4654-B6AF-04B3577165BE}" type="slidenum">
              <a:rPr lang="en-AU" smtClean="0"/>
              <a:t>7</a:t>
            </a:fld>
            <a:endParaRPr lang="en-AU"/>
          </a:p>
        </p:txBody>
      </p:sp>
    </p:spTree>
    <p:extLst>
      <p:ext uri="{BB962C8B-B14F-4D97-AF65-F5344CB8AC3E}">
        <p14:creationId xmlns:p14="http://schemas.microsoft.com/office/powerpoint/2010/main" val="31161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2"/>
                </a:solidFill>
                <a:latin typeface="Segoe UI" panose="020B0502040204020203" pitchFamily="34" charset="0"/>
                <a:cs typeface="Segoe UI" panose="020B0502040204020203" pitchFamily="34" charset="0"/>
              </a:rPr>
              <a:t>You don’t have to be certain - you only need to make sure your concerns are </a:t>
            </a:r>
            <a:r>
              <a:rPr lang="en-AU" sz="1200" u="sng" dirty="0">
                <a:solidFill>
                  <a:schemeClr val="tx2"/>
                </a:solidFill>
                <a:latin typeface="Segoe UI" panose="020B0502040204020203" pitchFamily="34" charset="0"/>
                <a:cs typeface="Segoe UI" panose="020B0502040204020203" pitchFamily="34" charset="0"/>
              </a:rPr>
              <a:t>well-founded</a:t>
            </a:r>
            <a:r>
              <a:rPr lang="en-AU" sz="1200" dirty="0">
                <a:solidFill>
                  <a:schemeClr val="tx2"/>
                </a:solidFill>
                <a:latin typeface="Segoe UI" panose="020B0502040204020203" pitchFamily="34" charset="0"/>
                <a:cs typeface="Segoe UI" panose="020B0502040204020203" pitchFamily="34" charset="0"/>
              </a:rPr>
              <a:t> and based on information you know or have from a </a:t>
            </a:r>
            <a:r>
              <a:rPr lang="en-AU" sz="1200" u="sng" dirty="0">
                <a:solidFill>
                  <a:schemeClr val="tx2"/>
                </a:solidFill>
                <a:latin typeface="Segoe UI" panose="020B0502040204020203" pitchFamily="34" charset="0"/>
                <a:cs typeface="Segoe UI" panose="020B0502040204020203" pitchFamily="34" charset="0"/>
              </a:rPr>
              <a:t>reliable source</a:t>
            </a:r>
            <a:r>
              <a:rPr lang="en-AU" sz="1200" dirty="0">
                <a:solidFill>
                  <a:schemeClr val="tx2"/>
                </a:solidFill>
                <a:latin typeface="Segoe UI" panose="020B0502040204020203" pitchFamily="34" charset="0"/>
                <a:cs typeface="Segoe UI" panose="020B0502040204020203" pitchFamily="34" charset="0"/>
              </a:rPr>
              <a:t>.</a:t>
            </a:r>
          </a:p>
          <a:p>
            <a:endParaRPr lang="en-AU" dirty="0"/>
          </a:p>
          <a:p>
            <a:r>
              <a:rPr lang="en-AU" dirty="0"/>
              <a:t>IF…you SEE, HEAR, FEEL or THINK a child/youth is at Risk of Significant Harm……….REPORT.</a:t>
            </a:r>
          </a:p>
          <a:p>
            <a:r>
              <a:rPr lang="en-AU" dirty="0"/>
              <a:t>The Child Protection Helpline officers or Police will make the decision whether or not to investigate.</a:t>
            </a:r>
          </a:p>
        </p:txBody>
      </p:sp>
      <p:sp>
        <p:nvSpPr>
          <p:cNvPr id="4" name="Slide Number Placeholder 3"/>
          <p:cNvSpPr>
            <a:spLocks noGrp="1"/>
          </p:cNvSpPr>
          <p:nvPr>
            <p:ph type="sldNum" sz="quarter" idx="5"/>
          </p:nvPr>
        </p:nvSpPr>
        <p:spPr/>
        <p:txBody>
          <a:bodyPr/>
          <a:lstStyle/>
          <a:p>
            <a:fld id="{C8DC57A8-AE18-4654-B6AF-04B3577165BE}" type="slidenum">
              <a:rPr lang="en-AU" smtClean="0"/>
              <a:t>8</a:t>
            </a:fld>
            <a:endParaRPr lang="en-AU"/>
          </a:p>
        </p:txBody>
      </p:sp>
    </p:spTree>
    <p:extLst>
      <p:ext uri="{BB962C8B-B14F-4D97-AF65-F5344CB8AC3E}">
        <p14:creationId xmlns:p14="http://schemas.microsoft.com/office/powerpoint/2010/main" val="37717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Having ‘weathered’ this short information session, your club  can now respond in the affirmative to each of these questions which appear on the annual Insurance survey.</a:t>
            </a:r>
          </a:p>
          <a:p>
            <a:r>
              <a:rPr lang="en-AU" dirty="0"/>
              <a:t>For clubs wanting to ensure all members are able to access this information, we suggest that those not attending the particular meeting when this session was presented that the following occur:</a:t>
            </a:r>
          </a:p>
          <a:p>
            <a:r>
              <a:rPr lang="en-AU" dirty="0"/>
              <a:t>1. Email the 3 documents to the identified members; and</a:t>
            </a:r>
          </a:p>
          <a:p>
            <a:r>
              <a:rPr lang="en-AU" dirty="0"/>
              <a:t>2. Ask members to confirm via email that they have read the 3 documents.</a:t>
            </a:r>
          </a:p>
          <a:p>
            <a:endParaRPr lang="en-AU" dirty="0"/>
          </a:p>
          <a:p>
            <a:r>
              <a:rPr lang="en-AU" dirty="0"/>
              <a:t>The ultimate question – </a:t>
            </a:r>
            <a:r>
              <a:rPr lang="en-AU" b="1" dirty="0"/>
              <a:t>Does your club want to be covered by Insurance?</a:t>
            </a:r>
          </a:p>
        </p:txBody>
      </p:sp>
      <p:sp>
        <p:nvSpPr>
          <p:cNvPr id="4" name="Slide Number Placeholder 3"/>
          <p:cNvSpPr>
            <a:spLocks noGrp="1"/>
          </p:cNvSpPr>
          <p:nvPr>
            <p:ph type="sldNum" sz="quarter" idx="5"/>
          </p:nvPr>
        </p:nvSpPr>
        <p:spPr/>
        <p:txBody>
          <a:bodyPr/>
          <a:lstStyle/>
          <a:p>
            <a:fld id="{C8DC57A8-AE18-4654-B6AF-04B3577165BE}" type="slidenum">
              <a:rPr lang="en-AU" smtClean="0"/>
              <a:t>9</a:t>
            </a:fld>
            <a:endParaRPr lang="en-AU"/>
          </a:p>
        </p:txBody>
      </p:sp>
    </p:spTree>
    <p:extLst>
      <p:ext uri="{BB962C8B-B14F-4D97-AF65-F5344CB8AC3E}">
        <p14:creationId xmlns:p14="http://schemas.microsoft.com/office/powerpoint/2010/main" val="2205621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2/20/2021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2/20/2021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2/20/2021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2/20/2021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2/20/2021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dsguardian.nsw.gov.au/" TargetMode="Externa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tel:13211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1062" y="415637"/>
            <a:ext cx="9401055" cy="3192088"/>
          </a:xfrm>
        </p:spPr>
        <p:txBody>
          <a:bodyPr>
            <a:noAutofit/>
          </a:bodyPr>
          <a:lstStyle/>
          <a:p>
            <a:pPr algn="ctr"/>
            <a:r>
              <a:rPr lang="en-US" sz="7200" dirty="0">
                <a:solidFill>
                  <a:schemeClr val="bg2">
                    <a:lumMod val="25000"/>
                  </a:schemeClr>
                </a:solidFill>
              </a:rPr>
              <a:t>Rotary D9650 Youth Protection</a:t>
            </a:r>
            <a:br>
              <a:rPr lang="en-US" sz="7200" dirty="0">
                <a:solidFill>
                  <a:schemeClr val="bg2">
                    <a:lumMod val="25000"/>
                  </a:schemeClr>
                </a:solidFill>
              </a:rPr>
            </a:br>
            <a:r>
              <a:rPr lang="en-US" sz="7200" dirty="0">
                <a:solidFill>
                  <a:schemeClr val="bg2">
                    <a:lumMod val="25000"/>
                  </a:schemeClr>
                </a:solidFill>
              </a:rPr>
              <a:t>Information</a:t>
            </a:r>
          </a:p>
        </p:txBody>
      </p:sp>
      <p:pic>
        <p:nvPicPr>
          <p:cNvPr id="3" name="Picture 2">
            <a:extLst>
              <a:ext uri="{FF2B5EF4-FFF2-40B4-BE49-F238E27FC236}">
                <a16:creationId xmlns:a16="http://schemas.microsoft.com/office/drawing/2014/main" id="{D034C99B-35DF-4B0F-884C-7E247D5B1675}"/>
              </a:ext>
            </a:extLst>
          </p:cNvPr>
          <p:cNvPicPr/>
          <p:nvPr/>
        </p:nvPicPr>
        <p:blipFill>
          <a:blip r:embed="rId3"/>
          <a:stretch>
            <a:fillRect/>
          </a:stretch>
        </p:blipFill>
        <p:spPr>
          <a:xfrm>
            <a:off x="9559636" y="4270492"/>
            <a:ext cx="2455582" cy="1082903"/>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BE28C86F-CD7D-4DAE-9C41-9F899B282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4685"/>
            <a:ext cx="12192000" cy="6858000"/>
          </a:xfrm>
          <a:prstGeom prst="rect">
            <a:avLst/>
          </a:prstGeom>
        </p:spPr>
      </p:pic>
      <p:sp>
        <p:nvSpPr>
          <p:cNvPr id="5" name="TextBox 4">
            <a:extLst>
              <a:ext uri="{FF2B5EF4-FFF2-40B4-BE49-F238E27FC236}">
                <a16:creationId xmlns:a16="http://schemas.microsoft.com/office/drawing/2014/main" id="{9821BE31-4AC1-41CA-9E26-86E6089B99DF}"/>
              </a:ext>
            </a:extLst>
          </p:cNvPr>
          <p:cNvSpPr txBox="1"/>
          <p:nvPr/>
        </p:nvSpPr>
        <p:spPr>
          <a:xfrm>
            <a:off x="375557" y="-652170"/>
            <a:ext cx="11352251" cy="5909310"/>
          </a:xfrm>
          <a:prstGeom prst="rect">
            <a:avLst/>
          </a:prstGeom>
          <a:noFill/>
          <a:scene3d>
            <a:camera prst="perspectiveContrastingRightFacing"/>
            <a:lightRig rig="threePt" dir="t"/>
          </a:scene3d>
        </p:spPr>
        <p:txBody>
          <a:bodyPr wrap="square" rtlCol="0">
            <a:spAutoFit/>
          </a:bodyPr>
          <a:lstStyle/>
          <a:p>
            <a:r>
              <a:rPr lang="en-AU" sz="4800" b="1" dirty="0">
                <a:solidFill>
                  <a:schemeClr val="bg2">
                    <a:lumMod val="25000"/>
                  </a:schemeClr>
                </a:solidFill>
              </a:rPr>
              <a:t>CONGRATULATIONS          </a:t>
            </a:r>
          </a:p>
          <a:p>
            <a:r>
              <a:rPr lang="en-AU" sz="4800" b="1" dirty="0">
                <a:solidFill>
                  <a:schemeClr val="bg2">
                    <a:lumMod val="25000"/>
                  </a:schemeClr>
                </a:solidFill>
              </a:rPr>
              <a:t>You have completed the Youth Protection Information Session.</a:t>
            </a:r>
          </a:p>
          <a:p>
            <a:endParaRPr lang="en-AU" sz="4800" b="1" dirty="0">
              <a:solidFill>
                <a:schemeClr val="bg2">
                  <a:lumMod val="25000"/>
                </a:schemeClr>
              </a:solidFill>
            </a:endParaRPr>
          </a:p>
          <a:p>
            <a:r>
              <a:rPr lang="en-AU" sz="6600" b="1" dirty="0">
                <a:solidFill>
                  <a:schemeClr val="bg2">
                    <a:lumMod val="25000"/>
                  </a:schemeClr>
                </a:solidFill>
              </a:rPr>
              <a:t>THANK YOU </a:t>
            </a:r>
          </a:p>
          <a:p>
            <a:endParaRPr lang="en-AU" sz="4000" b="1" dirty="0">
              <a:solidFill>
                <a:schemeClr val="bg2">
                  <a:lumMod val="10000"/>
                </a:schemeClr>
              </a:solidFill>
            </a:endParaRPr>
          </a:p>
          <a:p>
            <a:r>
              <a:rPr lang="en-AU" sz="4000" b="1" dirty="0">
                <a:solidFill>
                  <a:schemeClr val="bg2">
                    <a:lumMod val="10000"/>
                  </a:schemeClr>
                </a:solidFill>
              </a:rPr>
              <a:t>Resources   </a:t>
            </a:r>
            <a:r>
              <a:rPr lang="en-AU" sz="4000" b="1" dirty="0">
                <a:solidFill>
                  <a:schemeClr val="bg2">
                    <a:lumMod val="10000"/>
                  </a:schemeClr>
                </a:solidFill>
                <a:hlinkClick r:id="rId3">
                  <a:extLst>
                    <a:ext uri="{A12FA001-AC4F-418D-AE19-62706E023703}">
                      <ahyp:hlinkClr xmlns:ahyp="http://schemas.microsoft.com/office/drawing/2018/hyperlinkcolor" val="tx"/>
                    </a:ext>
                  </a:extLst>
                </a:hlinkClick>
              </a:rPr>
              <a:t>www.kidsguardian.nsw.gov.au</a:t>
            </a:r>
            <a:r>
              <a:rPr lang="en-AU" sz="4000" b="1" dirty="0">
                <a:solidFill>
                  <a:schemeClr val="bg2">
                    <a:lumMod val="10000"/>
                  </a:schemeClr>
                </a:solidFill>
              </a:rPr>
              <a:t> </a:t>
            </a:r>
          </a:p>
          <a:p>
            <a:r>
              <a:rPr lang="en-AU" sz="4000" b="1" dirty="0">
                <a:solidFill>
                  <a:schemeClr val="bg2">
                    <a:lumMod val="10000"/>
                  </a:schemeClr>
                </a:solidFill>
              </a:rPr>
              <a:t>                     rotary9650.org.au</a:t>
            </a:r>
          </a:p>
        </p:txBody>
      </p:sp>
      <p:pic>
        <p:nvPicPr>
          <p:cNvPr id="6" name="Picture 5">
            <a:extLst>
              <a:ext uri="{FF2B5EF4-FFF2-40B4-BE49-F238E27FC236}">
                <a16:creationId xmlns:a16="http://schemas.microsoft.com/office/drawing/2014/main" id="{3FCE6602-C121-4FD6-94C5-37CDDFE5186F}"/>
              </a:ext>
            </a:extLst>
          </p:cNvPr>
          <p:cNvPicPr/>
          <p:nvPr/>
        </p:nvPicPr>
        <p:blipFill>
          <a:blip r:embed="rId4"/>
          <a:stretch>
            <a:fillRect/>
          </a:stretch>
        </p:blipFill>
        <p:spPr>
          <a:xfrm>
            <a:off x="10429481" y="6290990"/>
            <a:ext cx="1733550" cy="539750"/>
          </a:xfrm>
          <a:prstGeom prst="rect">
            <a:avLst/>
          </a:prstGeom>
        </p:spPr>
      </p:pic>
      <p:pic>
        <p:nvPicPr>
          <p:cNvPr id="3" name="Graphic 2" descr="Run">
            <a:extLst>
              <a:ext uri="{FF2B5EF4-FFF2-40B4-BE49-F238E27FC236}">
                <a16:creationId xmlns:a16="http://schemas.microsoft.com/office/drawing/2014/main" id="{380578B5-0768-40D2-ABB8-D8A2450529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7634" y="2253343"/>
            <a:ext cx="1632857" cy="1632857"/>
          </a:xfrm>
          <a:prstGeom prst="rect">
            <a:avLst/>
          </a:prstGeom>
        </p:spPr>
      </p:pic>
      <p:sp>
        <p:nvSpPr>
          <p:cNvPr id="7" name="TextBox 6">
            <a:extLst>
              <a:ext uri="{FF2B5EF4-FFF2-40B4-BE49-F238E27FC236}">
                <a16:creationId xmlns:a16="http://schemas.microsoft.com/office/drawing/2014/main" id="{47919B54-7D4E-436A-A5FF-19DF580581C8}"/>
              </a:ext>
            </a:extLst>
          </p:cNvPr>
          <p:cNvSpPr txBox="1"/>
          <p:nvPr/>
        </p:nvSpPr>
        <p:spPr>
          <a:xfrm>
            <a:off x="6498771" y="5176157"/>
            <a:ext cx="4474029" cy="81643"/>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5191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501752"/>
            <a:ext cx="10058402" cy="1219200"/>
          </a:xfrm>
        </p:spPr>
        <p:txBody>
          <a:bodyPr>
            <a:normAutofit/>
          </a:bodyPr>
          <a:lstStyle/>
          <a:p>
            <a:r>
              <a:rPr lang="en-AU" sz="5400" dirty="0">
                <a:solidFill>
                  <a:schemeClr val="bg2">
                    <a:lumMod val="25000"/>
                  </a:schemeClr>
                </a:solidFill>
              </a:rPr>
              <a:t>Club Information Package</a:t>
            </a:r>
            <a:endParaRPr sz="5400" dirty="0">
              <a:solidFill>
                <a:schemeClr val="bg2">
                  <a:lumMod val="25000"/>
                </a:schemeClr>
              </a:solidFill>
            </a:endParaRPr>
          </a:p>
        </p:txBody>
      </p:sp>
      <p:sp>
        <p:nvSpPr>
          <p:cNvPr id="14" name="Content Placeholder 13"/>
          <p:cNvSpPr>
            <a:spLocks noGrp="1"/>
          </p:cNvSpPr>
          <p:nvPr>
            <p:ph idx="1"/>
          </p:nvPr>
        </p:nvSpPr>
        <p:spPr>
          <a:xfrm>
            <a:off x="1065214" y="2216835"/>
            <a:ext cx="10058400" cy="2903806"/>
          </a:xfrm>
        </p:spPr>
        <p:txBody>
          <a:bodyPr>
            <a:normAutofit/>
          </a:bodyPr>
          <a:lstStyle/>
          <a:p>
            <a:r>
              <a:rPr lang="en-AU" sz="4000" dirty="0">
                <a:solidFill>
                  <a:schemeClr val="bg2">
                    <a:lumMod val="25000"/>
                  </a:schemeClr>
                </a:solidFill>
              </a:rPr>
              <a:t>Abuse and Harassment Explanation</a:t>
            </a:r>
          </a:p>
          <a:p>
            <a:r>
              <a:rPr lang="en-AU" sz="4000" dirty="0">
                <a:solidFill>
                  <a:schemeClr val="bg2">
                    <a:lumMod val="25000"/>
                  </a:schemeClr>
                </a:solidFill>
              </a:rPr>
              <a:t>Managing a notification</a:t>
            </a:r>
            <a:endParaRPr sz="4000" dirty="0">
              <a:solidFill>
                <a:schemeClr val="bg2">
                  <a:lumMod val="25000"/>
                </a:schemeClr>
              </a:solidFill>
            </a:endParaRPr>
          </a:p>
          <a:p>
            <a:r>
              <a:rPr lang="en-AU" sz="4000" dirty="0">
                <a:solidFill>
                  <a:schemeClr val="bg2">
                    <a:lumMod val="25000"/>
                  </a:schemeClr>
                </a:solidFill>
              </a:rPr>
              <a:t>Making a report</a:t>
            </a:r>
            <a:endParaRPr sz="4000" dirty="0">
              <a:solidFill>
                <a:schemeClr val="bg2">
                  <a:lumMod val="25000"/>
                </a:schemeClr>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97" y="1139482"/>
            <a:ext cx="10715649" cy="942535"/>
          </a:xfrm>
        </p:spPr>
        <p:txBody>
          <a:bodyPr>
            <a:normAutofit fontScale="90000"/>
          </a:bodyPr>
          <a:lstStyle/>
          <a:p>
            <a:br>
              <a:rPr lang="en-AU" b="1" dirty="0"/>
            </a:br>
            <a:br>
              <a:rPr lang="en-AU" b="1" dirty="0"/>
            </a:br>
            <a:r>
              <a:rPr lang="en-AU" b="1" dirty="0">
                <a:solidFill>
                  <a:schemeClr val="bg2">
                    <a:lumMod val="25000"/>
                  </a:schemeClr>
                </a:solidFill>
              </a:rPr>
              <a:t>RECOGNISING ABUSE &amp; HARASSMENT</a:t>
            </a:r>
            <a:br>
              <a:rPr lang="en-AU" dirty="0"/>
            </a:br>
            <a:endParaRPr lang="en-US" dirty="0">
              <a:solidFill>
                <a:schemeClr val="bg2">
                  <a:lumMod val="25000"/>
                </a:schemeClr>
              </a:solidFill>
            </a:endParaRPr>
          </a:p>
        </p:txBody>
      </p:sp>
      <p:sp>
        <p:nvSpPr>
          <p:cNvPr id="3" name="Text Placeholder 2"/>
          <p:cNvSpPr>
            <a:spLocks noGrp="1"/>
          </p:cNvSpPr>
          <p:nvPr>
            <p:ph type="body" idx="1"/>
          </p:nvPr>
        </p:nvSpPr>
        <p:spPr>
          <a:xfrm>
            <a:off x="2897958" y="2173459"/>
            <a:ext cx="8679766" cy="3530990"/>
          </a:xfrm>
        </p:spPr>
        <p:txBody>
          <a:bodyPr>
            <a:normAutofit/>
          </a:bodyPr>
          <a:lstStyle/>
          <a:p>
            <a:endParaRPr lang="en-AU" u="sng" dirty="0">
              <a:solidFill>
                <a:schemeClr val="bg2">
                  <a:lumMod val="25000"/>
                </a:schemeClr>
              </a:solidFill>
            </a:endParaRPr>
          </a:p>
          <a:p>
            <a:pPr marL="342900" indent="-342900">
              <a:buFont typeface="Arial" panose="020B0604020202020204" pitchFamily="34" charset="0"/>
              <a:buChar char="•"/>
            </a:pPr>
            <a:r>
              <a:rPr lang="en-AU" sz="4000" dirty="0">
                <a:solidFill>
                  <a:schemeClr val="bg2">
                    <a:lumMod val="25000"/>
                  </a:schemeClr>
                </a:solidFill>
              </a:rPr>
              <a:t>Sexual Abuse </a:t>
            </a:r>
          </a:p>
          <a:p>
            <a:pPr marL="342900" indent="-342900">
              <a:buFont typeface="Arial" panose="020B0604020202020204" pitchFamily="34" charset="0"/>
              <a:buChar char="•"/>
            </a:pPr>
            <a:r>
              <a:rPr lang="en-AU" sz="4000" dirty="0">
                <a:solidFill>
                  <a:schemeClr val="bg2">
                    <a:lumMod val="25000"/>
                  </a:schemeClr>
                </a:solidFill>
              </a:rPr>
              <a:t>Sexual Harassment </a:t>
            </a:r>
          </a:p>
          <a:p>
            <a:pPr marL="342900" indent="-342900">
              <a:buFont typeface="Arial" panose="020B0604020202020204" pitchFamily="34" charset="0"/>
              <a:buChar char="•"/>
            </a:pPr>
            <a:r>
              <a:rPr lang="en-AU" sz="4000" dirty="0">
                <a:solidFill>
                  <a:schemeClr val="bg2">
                    <a:lumMod val="25000"/>
                  </a:schemeClr>
                </a:solidFill>
              </a:rPr>
              <a:t>Emotional Abuse </a:t>
            </a:r>
          </a:p>
          <a:p>
            <a:pPr marL="342900" indent="-342900">
              <a:buFont typeface="Arial" panose="020B0604020202020204" pitchFamily="34" charset="0"/>
              <a:buChar char="•"/>
            </a:pPr>
            <a:r>
              <a:rPr lang="en-AU" sz="4000" dirty="0">
                <a:solidFill>
                  <a:schemeClr val="bg2">
                    <a:lumMod val="25000"/>
                  </a:schemeClr>
                </a:solidFill>
              </a:rPr>
              <a:t>Physical Abuse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sz="3200" dirty="0">
              <a:solidFill>
                <a:schemeClr val="bg2">
                  <a:lumMod val="25000"/>
                </a:schemeClr>
              </a:solidFill>
            </a:endParaRPr>
          </a:p>
        </p:txBody>
      </p:sp>
    </p:spTree>
    <p:extLst>
      <p:ext uri="{BB962C8B-B14F-4D97-AF65-F5344CB8AC3E}">
        <p14:creationId xmlns:p14="http://schemas.microsoft.com/office/powerpoint/2010/main" val="183030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104900"/>
          </a:xfrm>
        </p:spPr>
        <p:txBody>
          <a:bodyPr anchor="b">
            <a:normAutofit/>
          </a:bodyPr>
          <a:lstStyle/>
          <a:p>
            <a:r>
              <a:rPr lang="en-US" sz="4800" dirty="0">
                <a:solidFill>
                  <a:schemeClr val="bg2">
                    <a:lumMod val="25000"/>
                  </a:schemeClr>
                </a:solidFill>
              </a:rPr>
              <a:t>Rotary and Risk Management</a:t>
            </a:r>
          </a:p>
        </p:txBody>
      </p:sp>
      <p:sp>
        <p:nvSpPr>
          <p:cNvPr id="3" name="Content Placeholder 2"/>
          <p:cNvSpPr>
            <a:spLocks noGrp="1"/>
          </p:cNvSpPr>
          <p:nvPr>
            <p:ph sz="half" idx="1"/>
          </p:nvPr>
        </p:nvSpPr>
        <p:spPr>
          <a:xfrm>
            <a:off x="1065212" y="2438399"/>
            <a:ext cx="4954588" cy="3575177"/>
          </a:xfrm>
        </p:spPr>
        <p:txBody>
          <a:bodyPr>
            <a:normAutofit/>
          </a:bodyPr>
          <a:lstStyle/>
          <a:p>
            <a:r>
              <a:rPr lang="en-US" sz="4000" dirty="0">
                <a:solidFill>
                  <a:schemeClr val="bg2">
                    <a:lumMod val="25000"/>
                  </a:schemeClr>
                </a:solidFill>
              </a:rPr>
              <a:t>Expectations</a:t>
            </a:r>
          </a:p>
          <a:p>
            <a:r>
              <a:rPr lang="en-US" sz="4000" dirty="0">
                <a:solidFill>
                  <a:schemeClr val="bg2">
                    <a:lumMod val="25000"/>
                  </a:schemeClr>
                </a:solidFill>
              </a:rPr>
              <a:t>Youth and youth based Vocational programs</a:t>
            </a:r>
          </a:p>
        </p:txBody>
      </p:sp>
      <p:pic>
        <p:nvPicPr>
          <p:cNvPr id="7" name="Content Placeholder 6" descr="Group success">
            <a:extLst>
              <a:ext uri="{FF2B5EF4-FFF2-40B4-BE49-F238E27FC236}">
                <a16:creationId xmlns:a16="http://schemas.microsoft.com/office/drawing/2014/main" id="{0C40E572-9310-4243-BCF3-DF6EC361FDC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31529" y="2119121"/>
            <a:ext cx="3375149" cy="3375149"/>
          </a:xfr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975" y="703385"/>
            <a:ext cx="7803637" cy="914400"/>
          </a:xfrm>
        </p:spPr>
        <p:txBody>
          <a:bodyPr>
            <a:normAutofit fontScale="90000"/>
          </a:bodyPr>
          <a:lstStyle/>
          <a:p>
            <a:r>
              <a:rPr lang="en-US" dirty="0">
                <a:solidFill>
                  <a:schemeClr val="bg2">
                    <a:lumMod val="25000"/>
                  </a:schemeClr>
                </a:solidFill>
              </a:rPr>
              <a:t>When a Notification is made</a:t>
            </a:r>
          </a:p>
        </p:txBody>
      </p:sp>
      <p:sp>
        <p:nvSpPr>
          <p:cNvPr id="3" name="Text Placeholder 2"/>
          <p:cNvSpPr>
            <a:spLocks noGrp="1"/>
          </p:cNvSpPr>
          <p:nvPr>
            <p:ph type="body" idx="1"/>
          </p:nvPr>
        </p:nvSpPr>
        <p:spPr>
          <a:xfrm>
            <a:off x="2926080" y="1927275"/>
            <a:ext cx="8679766" cy="3530990"/>
          </a:xfrm>
        </p:spPr>
        <p:txBody>
          <a:bodyPr/>
          <a:lstStyle/>
          <a:p>
            <a:pPr marL="342900" indent="-342900">
              <a:buFont typeface="Arial" panose="020B0604020202020204" pitchFamily="34" charset="0"/>
              <a:buChar char="•"/>
            </a:pPr>
            <a:r>
              <a:rPr lang="en-AU" sz="3200" dirty="0">
                <a:solidFill>
                  <a:schemeClr val="bg2">
                    <a:lumMod val="25000"/>
                  </a:schemeClr>
                </a:solidFill>
              </a:rPr>
              <a:t>Listen attentively and stay calm. </a:t>
            </a:r>
          </a:p>
          <a:p>
            <a:pPr marL="342900" indent="-342900">
              <a:buFont typeface="Arial" panose="020B0604020202020204" pitchFamily="34" charset="0"/>
              <a:buChar char="•"/>
            </a:pPr>
            <a:r>
              <a:rPr lang="en-AU" sz="3200" dirty="0">
                <a:solidFill>
                  <a:schemeClr val="bg2">
                    <a:lumMod val="25000"/>
                  </a:schemeClr>
                </a:solidFill>
              </a:rPr>
              <a:t>Assure privacy but not confidentiality. </a:t>
            </a:r>
          </a:p>
          <a:p>
            <a:pPr marL="342900" indent="-342900">
              <a:buFont typeface="Arial" panose="020B0604020202020204" pitchFamily="34" charset="0"/>
              <a:buChar char="•"/>
            </a:pPr>
            <a:r>
              <a:rPr lang="en-AU" sz="3200" dirty="0">
                <a:solidFill>
                  <a:schemeClr val="bg2">
                    <a:lumMod val="25000"/>
                  </a:schemeClr>
                </a:solidFill>
              </a:rPr>
              <a:t>Get the facts but do not interrogate. </a:t>
            </a:r>
          </a:p>
          <a:p>
            <a:pPr marL="342900" indent="-342900">
              <a:buFont typeface="Arial" panose="020B0604020202020204" pitchFamily="34" charset="0"/>
              <a:buChar char="•"/>
            </a:pPr>
            <a:r>
              <a:rPr lang="en-AU" sz="3200" dirty="0">
                <a:solidFill>
                  <a:schemeClr val="bg2">
                    <a:lumMod val="25000"/>
                  </a:schemeClr>
                </a:solidFill>
              </a:rPr>
              <a:t>Don’t judge but reassure. </a:t>
            </a:r>
          </a:p>
          <a:p>
            <a:pPr marL="342900" indent="-342900">
              <a:buFont typeface="Arial" panose="020B0604020202020204" pitchFamily="34" charset="0"/>
              <a:buChar char="•"/>
            </a:pPr>
            <a:r>
              <a:rPr lang="en-AU" sz="3200" dirty="0">
                <a:solidFill>
                  <a:schemeClr val="bg2">
                    <a:lumMod val="25000"/>
                  </a:schemeClr>
                </a:solidFill>
              </a:rPr>
              <a:t>Make a written record as soon after the report as you can.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947225"/>
          </a:xfrm>
        </p:spPr>
        <p:txBody>
          <a:bodyPr>
            <a:normAutofit/>
          </a:bodyPr>
          <a:lstStyle/>
          <a:p>
            <a:r>
              <a:rPr lang="en-US" sz="4400" dirty="0">
                <a:solidFill>
                  <a:schemeClr val="bg2">
                    <a:lumMod val="25000"/>
                  </a:schemeClr>
                </a:solidFill>
              </a:rPr>
              <a:t>Advising the Relevant Authority</a:t>
            </a:r>
          </a:p>
        </p:txBody>
      </p:sp>
      <p:sp>
        <p:nvSpPr>
          <p:cNvPr id="3" name="Text Placeholder 2"/>
          <p:cNvSpPr>
            <a:spLocks noGrp="1"/>
          </p:cNvSpPr>
          <p:nvPr>
            <p:ph type="body" idx="1"/>
          </p:nvPr>
        </p:nvSpPr>
        <p:spPr>
          <a:xfrm>
            <a:off x="1065212" y="1631848"/>
            <a:ext cx="10653176" cy="4453068"/>
          </a:xfrm>
        </p:spPr>
        <p:txBody>
          <a:bodyPr/>
          <a:lstStyle/>
          <a:p>
            <a:r>
              <a:rPr lang="en-AU" sz="2800" b="0" dirty="0">
                <a:solidFill>
                  <a:schemeClr val="bg2">
                    <a:lumMod val="25000"/>
                  </a:schemeClr>
                </a:solidFill>
              </a:rPr>
              <a:t>Any member of the community, including mandatory reporters, who suspect, on reasonable grounds, that a child or young person is at risk of significant harm should report their concerns to the </a:t>
            </a:r>
            <a:r>
              <a:rPr lang="en-AU" sz="2800" dirty="0">
                <a:solidFill>
                  <a:schemeClr val="bg2">
                    <a:lumMod val="25000"/>
                  </a:schemeClr>
                </a:solidFill>
              </a:rPr>
              <a:t>Child Protection Helpline </a:t>
            </a:r>
            <a:r>
              <a:rPr lang="en-AU" sz="2800" b="0" dirty="0">
                <a:solidFill>
                  <a:schemeClr val="bg2">
                    <a:lumMod val="25000"/>
                  </a:schemeClr>
                </a:solidFill>
              </a:rPr>
              <a:t>on </a:t>
            </a:r>
            <a:r>
              <a:rPr lang="en-AU" sz="2800" dirty="0">
                <a:solidFill>
                  <a:schemeClr val="bg2">
                    <a:lumMod val="25000"/>
                  </a:schemeClr>
                </a:solidFill>
                <a:hlinkClick r:id="rId3">
                  <a:extLst>
                    <a:ext uri="{A12FA001-AC4F-418D-AE19-62706E023703}">
                      <ahyp:hlinkClr xmlns:ahyp="http://schemas.microsoft.com/office/drawing/2018/hyperlinkcolor" val="tx"/>
                    </a:ext>
                  </a:extLst>
                </a:hlinkClick>
              </a:rPr>
              <a:t>132 111.</a:t>
            </a:r>
            <a:endParaRPr lang="en-AU" sz="2800" dirty="0">
              <a:solidFill>
                <a:schemeClr val="bg2">
                  <a:lumMod val="25000"/>
                </a:schemeClr>
              </a:solidFill>
            </a:endParaRPr>
          </a:p>
          <a:p>
            <a:endParaRPr lang="en-AU" sz="2800" dirty="0">
              <a:solidFill>
                <a:schemeClr val="bg2">
                  <a:lumMod val="25000"/>
                </a:schemeClr>
              </a:solidFill>
            </a:endParaRPr>
          </a:p>
          <a:p>
            <a:r>
              <a:rPr lang="en-AU" sz="2800" b="0" dirty="0">
                <a:solidFill>
                  <a:schemeClr val="bg2">
                    <a:lumMod val="25000"/>
                  </a:schemeClr>
                </a:solidFill>
              </a:rPr>
              <a:t>In an </a:t>
            </a:r>
            <a:r>
              <a:rPr lang="en-AU" sz="2800" dirty="0">
                <a:solidFill>
                  <a:schemeClr val="bg2">
                    <a:lumMod val="25000"/>
                  </a:schemeClr>
                </a:solidFill>
              </a:rPr>
              <a:t>emergency</a:t>
            </a:r>
            <a:r>
              <a:rPr lang="en-AU" sz="2800" b="0" dirty="0">
                <a:solidFill>
                  <a:schemeClr val="bg2">
                    <a:lumMod val="25000"/>
                  </a:schemeClr>
                </a:solidFill>
              </a:rPr>
              <a:t>, where there are </a:t>
            </a:r>
            <a:r>
              <a:rPr lang="en-AU" sz="2800" u="sng" dirty="0">
                <a:solidFill>
                  <a:schemeClr val="bg2">
                    <a:lumMod val="25000"/>
                  </a:schemeClr>
                </a:solidFill>
              </a:rPr>
              <a:t>URGENT</a:t>
            </a:r>
            <a:r>
              <a:rPr lang="en-AU" sz="2800" b="0" dirty="0">
                <a:solidFill>
                  <a:schemeClr val="bg2">
                    <a:lumMod val="25000"/>
                  </a:schemeClr>
                </a:solidFill>
              </a:rPr>
              <a:t> concerns for the child’s health or life, call the </a:t>
            </a:r>
            <a:r>
              <a:rPr lang="en-AU" sz="2800" u="sng" dirty="0">
                <a:solidFill>
                  <a:schemeClr val="bg2">
                    <a:lumMod val="25000"/>
                  </a:schemeClr>
                </a:solidFill>
              </a:rPr>
              <a:t>police</a:t>
            </a:r>
            <a:r>
              <a:rPr lang="en-AU" sz="2800" dirty="0">
                <a:solidFill>
                  <a:schemeClr val="bg2">
                    <a:lumMod val="25000"/>
                  </a:schemeClr>
                </a:solidFill>
              </a:rPr>
              <a:t> </a:t>
            </a:r>
            <a:r>
              <a:rPr lang="en-AU" sz="2800" b="0" dirty="0">
                <a:solidFill>
                  <a:schemeClr val="bg2">
                    <a:lumMod val="25000"/>
                  </a:schemeClr>
                </a:solidFill>
              </a:rPr>
              <a:t>using the </a:t>
            </a:r>
            <a:r>
              <a:rPr lang="en-AU" sz="2800" u="sng" dirty="0">
                <a:solidFill>
                  <a:schemeClr val="bg2">
                    <a:lumMod val="25000"/>
                  </a:schemeClr>
                </a:solidFill>
              </a:rPr>
              <a:t>emergency 000 </a:t>
            </a:r>
            <a:r>
              <a:rPr lang="en-AU" sz="2800" b="0" dirty="0">
                <a:solidFill>
                  <a:schemeClr val="bg2">
                    <a:lumMod val="25000"/>
                  </a:schemeClr>
                </a:solidFill>
              </a:rPr>
              <a:t>line.</a:t>
            </a:r>
          </a:p>
          <a:p>
            <a:endParaRPr lang="en-US" dirty="0"/>
          </a:p>
        </p:txBody>
      </p:sp>
    </p:spTree>
    <p:extLst>
      <p:ext uri="{BB962C8B-B14F-4D97-AF65-F5344CB8AC3E}">
        <p14:creationId xmlns:p14="http://schemas.microsoft.com/office/powerpoint/2010/main" val="20977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5212" y="1760559"/>
            <a:ext cx="10653176" cy="2997888"/>
          </a:xfrm>
        </p:spPr>
        <p:txBody>
          <a:bodyPr>
            <a:normAutofit fontScale="92500"/>
          </a:bodyPr>
          <a:lstStyle/>
          <a:p>
            <a:r>
              <a:rPr lang="en-AU" sz="3600" b="0" dirty="0">
                <a:solidFill>
                  <a:schemeClr val="bg2">
                    <a:lumMod val="25000"/>
                  </a:schemeClr>
                </a:solidFill>
              </a:rPr>
              <a:t>The law says a child or young person is at Risk of Significant Harm (ROSH) if there are current concerns for their safety, welfare or wellbeing in the key areas of sexual abuse, sexual harassment, physical and emotional abuse.</a:t>
            </a:r>
          </a:p>
          <a:p>
            <a:endParaRPr lang="en-US" sz="3600" b="0" dirty="0">
              <a:solidFill>
                <a:schemeClr val="bg2">
                  <a:lumMod val="25000"/>
                </a:schemeClr>
              </a:solidFill>
            </a:endParaRPr>
          </a:p>
        </p:txBody>
      </p:sp>
      <p:sp>
        <p:nvSpPr>
          <p:cNvPr id="5" name="Title 4">
            <a:extLst>
              <a:ext uri="{FF2B5EF4-FFF2-40B4-BE49-F238E27FC236}">
                <a16:creationId xmlns:a16="http://schemas.microsoft.com/office/drawing/2014/main" id="{D8F9EB38-8B74-4E8D-82BD-51627A95B5CB}"/>
              </a:ext>
            </a:extLst>
          </p:cNvPr>
          <p:cNvSpPr>
            <a:spLocks noGrp="1"/>
          </p:cNvSpPr>
          <p:nvPr>
            <p:ph type="title"/>
          </p:nvPr>
        </p:nvSpPr>
        <p:spPr>
          <a:xfrm>
            <a:off x="993434" y="376578"/>
            <a:ext cx="10058402" cy="1075644"/>
          </a:xfrm>
        </p:spPr>
        <p:txBody>
          <a:bodyPr>
            <a:normAutofit/>
          </a:bodyPr>
          <a:lstStyle/>
          <a:p>
            <a:r>
              <a:rPr lang="en-AU" sz="4000" b="1" dirty="0">
                <a:solidFill>
                  <a:schemeClr val="bg2">
                    <a:lumMod val="25000"/>
                  </a:schemeClr>
                </a:solidFill>
              </a:rPr>
              <a:t>What is Risk of Significant Harm?</a:t>
            </a:r>
          </a:p>
        </p:txBody>
      </p:sp>
    </p:spTree>
    <p:extLst>
      <p:ext uri="{BB962C8B-B14F-4D97-AF65-F5344CB8AC3E}">
        <p14:creationId xmlns:p14="http://schemas.microsoft.com/office/powerpoint/2010/main" val="6173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bg2">
                    <a:lumMod val="25000"/>
                  </a:schemeClr>
                </a:solidFill>
              </a:rPr>
              <a:t>Uncertain about making a report?</a:t>
            </a:r>
          </a:p>
        </p:txBody>
      </p:sp>
      <p:sp>
        <p:nvSpPr>
          <p:cNvPr id="5" name="TextBox 4">
            <a:extLst>
              <a:ext uri="{FF2B5EF4-FFF2-40B4-BE49-F238E27FC236}">
                <a16:creationId xmlns:a16="http://schemas.microsoft.com/office/drawing/2014/main" id="{AAB0F87B-679E-4962-89DE-E74F21B16F7D}"/>
              </a:ext>
            </a:extLst>
          </p:cNvPr>
          <p:cNvSpPr txBox="1"/>
          <p:nvPr/>
        </p:nvSpPr>
        <p:spPr>
          <a:xfrm>
            <a:off x="1065212" y="2247319"/>
            <a:ext cx="9921656" cy="3262432"/>
          </a:xfrm>
          <a:prstGeom prst="rect">
            <a:avLst/>
          </a:prstGeom>
          <a:noFill/>
        </p:spPr>
        <p:txBody>
          <a:bodyPr wrap="square" rtlCol="0">
            <a:spAutoFit/>
          </a:bodyPr>
          <a:lstStyle/>
          <a:p>
            <a:r>
              <a:rPr lang="en-AU" sz="3200" b="1" dirty="0">
                <a:solidFill>
                  <a:schemeClr val="bg2">
                    <a:lumMod val="25000"/>
                  </a:schemeClr>
                </a:solidFill>
              </a:rPr>
              <a:t>I'm not sure if there's been abuse, but I'm worried. Should I call?</a:t>
            </a:r>
          </a:p>
          <a:p>
            <a:endParaRPr lang="en-AU" sz="3200" b="1" dirty="0">
              <a:solidFill>
                <a:schemeClr val="bg2">
                  <a:lumMod val="25000"/>
                </a:schemeClr>
              </a:solidFill>
            </a:endParaRPr>
          </a:p>
          <a:p>
            <a:r>
              <a:rPr lang="en-AU" sz="3200" b="1" dirty="0">
                <a:solidFill>
                  <a:schemeClr val="bg2">
                    <a:lumMod val="25000"/>
                  </a:schemeClr>
                </a:solidFill>
              </a:rPr>
              <a:t>The parameters are clearly stated but if in doubt, the recommendation would be to act.</a:t>
            </a:r>
          </a:p>
          <a:p>
            <a:endParaRPr lang="en-AU" sz="3200" b="1" dirty="0">
              <a:solidFill>
                <a:schemeClr val="bg2">
                  <a:lumMod val="25000"/>
                </a:schemeClr>
              </a:solidFill>
            </a:endParaRPr>
          </a:p>
          <a:p>
            <a:endParaRPr lang="en-AU" sz="14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7C9F53-4B34-4BE8-9EF2-BA9DA5D07354}"/>
              </a:ext>
            </a:extLst>
          </p:cNvPr>
          <p:cNvSpPr txBox="1"/>
          <p:nvPr/>
        </p:nvSpPr>
        <p:spPr>
          <a:xfrm>
            <a:off x="424543" y="65321"/>
            <a:ext cx="11348357" cy="8463855"/>
          </a:xfrm>
          <a:prstGeom prst="rect">
            <a:avLst/>
          </a:prstGeom>
          <a:noFill/>
        </p:spPr>
        <p:txBody>
          <a:bodyPr wrap="square" rtlCol="0">
            <a:spAutoFit/>
          </a:bodyPr>
          <a:lstStyle/>
          <a:p>
            <a:r>
              <a:rPr lang="en-AU" sz="4000" b="1" dirty="0">
                <a:solidFill>
                  <a:schemeClr val="bg2">
                    <a:lumMod val="25000"/>
                  </a:schemeClr>
                </a:solidFill>
              </a:rPr>
              <a:t>Eligibility for Rotary Insurance</a:t>
            </a:r>
          </a:p>
          <a:p>
            <a:endParaRPr lang="en-US" sz="3200" b="1" spc="-50" dirty="0">
              <a:solidFill>
                <a:schemeClr val="bg2">
                  <a:lumMod val="25000"/>
                </a:schemeClr>
              </a:solidFill>
              <a:latin typeface="Segoe Print" panose="02000600000000000000" pitchFamily="2" charset="0"/>
            </a:endParaRPr>
          </a:p>
          <a:p>
            <a:r>
              <a:rPr lang="en-US" sz="2800" b="1" spc="-50" dirty="0">
                <a:solidFill>
                  <a:schemeClr val="bg2">
                    <a:lumMod val="25000"/>
                  </a:schemeClr>
                </a:solidFill>
                <a:latin typeface="Segoe Print" panose="02000600000000000000" pitchFamily="2" charset="0"/>
              </a:rPr>
              <a:t>Clubs must report annually that they have complied with stated criteria.</a:t>
            </a:r>
          </a:p>
          <a:p>
            <a:endParaRPr lang="en-US" sz="3200" spc="-50" dirty="0">
              <a:solidFill>
                <a:schemeClr val="bg2">
                  <a:lumMod val="25000"/>
                </a:schemeClr>
              </a:solidFill>
              <a:latin typeface="Segoe Print" panose="02000600000000000000" pitchFamily="2" charset="0"/>
            </a:endParaRPr>
          </a:p>
          <a:p>
            <a:r>
              <a:rPr lang="en-US" sz="3200" spc="-50" dirty="0">
                <a:solidFill>
                  <a:schemeClr val="bg2">
                    <a:lumMod val="25000"/>
                  </a:schemeClr>
                </a:solidFill>
                <a:latin typeface="Segoe Print" panose="02000600000000000000" pitchFamily="2" charset="0"/>
              </a:rPr>
              <a:t>*Is your club familiar with the R.I. sexual abuse/harassment allegation reporting Guidelines?</a:t>
            </a:r>
            <a:endParaRPr lang="en-AU" sz="3200" dirty="0">
              <a:solidFill>
                <a:schemeClr val="bg2">
                  <a:lumMod val="25000"/>
                </a:schemeClr>
              </a:solidFill>
              <a:latin typeface="Segoe Print" panose="02000600000000000000" pitchFamily="2" charset="0"/>
              <a:ea typeface="Times New Roman"/>
            </a:endParaRPr>
          </a:p>
          <a:p>
            <a:endParaRPr lang="en-US" sz="3200" spc="-50" dirty="0">
              <a:solidFill>
                <a:schemeClr val="bg2">
                  <a:lumMod val="25000"/>
                </a:schemeClr>
              </a:solidFill>
              <a:latin typeface="Segoe Print" panose="02000600000000000000" pitchFamily="2" charset="0"/>
            </a:endParaRPr>
          </a:p>
          <a:p>
            <a:r>
              <a:rPr lang="en-US" sz="3200" spc="-50" dirty="0">
                <a:solidFill>
                  <a:schemeClr val="bg2">
                    <a:lumMod val="25000"/>
                  </a:schemeClr>
                </a:solidFill>
                <a:latin typeface="Segoe Print" panose="02000600000000000000" pitchFamily="2" charset="0"/>
              </a:rPr>
              <a:t>*Has your club received Youth Protection procedures training?</a:t>
            </a:r>
          </a:p>
          <a:p>
            <a:endParaRPr lang="en-US" sz="3200" spc="-50" dirty="0">
              <a:solidFill>
                <a:schemeClr val="bg2">
                  <a:lumMod val="25000"/>
                </a:schemeClr>
              </a:solidFill>
              <a:latin typeface="Segoe Print" panose="02000600000000000000" pitchFamily="2" charset="0"/>
            </a:endParaRPr>
          </a:p>
          <a:p>
            <a:r>
              <a:rPr lang="en-US" sz="3200" spc="-50" dirty="0">
                <a:solidFill>
                  <a:schemeClr val="bg2">
                    <a:lumMod val="25000"/>
                  </a:schemeClr>
                </a:solidFill>
                <a:latin typeface="Segoe Print" panose="02000600000000000000" pitchFamily="2" charset="0"/>
              </a:rPr>
              <a:t>Have all your members been made aware of these expectations?</a:t>
            </a:r>
          </a:p>
          <a:p>
            <a:endParaRPr lang="en-US" sz="3200" spc="-50" dirty="0">
              <a:solidFill>
                <a:schemeClr val="bg2">
                  <a:lumMod val="25000"/>
                </a:schemeClr>
              </a:solidFill>
              <a:latin typeface="Segoe Print" panose="02000600000000000000" pitchFamily="2" charset="0"/>
              <a:ea typeface="Times New Roman"/>
            </a:endParaRPr>
          </a:p>
          <a:p>
            <a:endParaRPr lang="en-AU" sz="3200" dirty="0">
              <a:solidFill>
                <a:schemeClr val="bg2">
                  <a:lumMod val="25000"/>
                </a:schemeClr>
              </a:solidFill>
              <a:latin typeface="Segoe Print" panose="02000600000000000000" pitchFamily="2" charset="0"/>
              <a:ea typeface="Times New Roman"/>
            </a:endParaRPr>
          </a:p>
          <a:p>
            <a:endParaRPr lang="en-AU" sz="3200" b="1" dirty="0">
              <a:solidFill>
                <a:schemeClr val="bg2">
                  <a:lumMod val="25000"/>
                </a:schemeClr>
              </a:solidFill>
            </a:endParaRPr>
          </a:p>
          <a:p>
            <a:endParaRPr lang="en-AU" sz="3200" dirty="0">
              <a:solidFill>
                <a:schemeClr val="bg2">
                  <a:lumMod val="25000"/>
                </a:schemeClr>
              </a:solidFill>
            </a:endParaRP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7180</TotalTime>
  <Words>1382</Words>
  <Application>Microsoft Office PowerPoint</Application>
  <PresentationFormat>Widescreen</PresentationFormat>
  <Paragraphs>102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Segoe Print</vt:lpstr>
      <vt:lpstr>Segoe UI</vt:lpstr>
      <vt:lpstr>Nature Illustration 16x9</vt:lpstr>
      <vt:lpstr>Rotary D9650 Youth Protection Information</vt:lpstr>
      <vt:lpstr>Club Information Package</vt:lpstr>
      <vt:lpstr>  RECOGNISING ABUSE &amp; HARASSMENT </vt:lpstr>
      <vt:lpstr>Rotary and Risk Management</vt:lpstr>
      <vt:lpstr>When a Notification is made</vt:lpstr>
      <vt:lpstr>Advising the Relevant Authority</vt:lpstr>
      <vt:lpstr>What is Risk of Significant Harm?</vt:lpstr>
      <vt:lpstr>Uncertain about making a report?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D9650 Youth Protection</dc:title>
  <dc:creator>Diana Reynolds</dc:creator>
  <cp:lastModifiedBy>Joan Wilkin</cp:lastModifiedBy>
  <cp:revision>66</cp:revision>
  <dcterms:created xsi:type="dcterms:W3CDTF">2020-05-14T03:43:11Z</dcterms:created>
  <dcterms:modified xsi:type="dcterms:W3CDTF">2021-02-19T21:52:59Z</dcterms:modified>
</cp:coreProperties>
</file>